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38.jpg" ContentType="image/jp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9" r:id="rId2"/>
    <p:sldId id="260" r:id="rId3"/>
    <p:sldId id="261" r:id="rId4"/>
    <p:sldId id="262" r:id="rId5"/>
    <p:sldId id="307" r:id="rId6"/>
    <p:sldId id="263" r:id="rId7"/>
    <p:sldId id="288" r:id="rId8"/>
    <p:sldId id="285" r:id="rId9"/>
    <p:sldId id="264" r:id="rId10"/>
    <p:sldId id="266" r:id="rId11"/>
    <p:sldId id="291" r:id="rId12"/>
    <p:sldId id="267" r:id="rId13"/>
    <p:sldId id="292" r:id="rId14"/>
    <p:sldId id="269" r:id="rId15"/>
    <p:sldId id="270" r:id="rId16"/>
    <p:sldId id="271" r:id="rId17"/>
    <p:sldId id="273" r:id="rId18"/>
    <p:sldId id="301" r:id="rId19"/>
    <p:sldId id="297" r:id="rId20"/>
    <p:sldId id="274" r:id="rId21"/>
    <p:sldId id="287" r:id="rId22"/>
    <p:sldId id="276" r:id="rId23"/>
    <p:sldId id="298" r:id="rId24"/>
    <p:sldId id="278" r:id="rId25"/>
    <p:sldId id="299" r:id="rId26"/>
    <p:sldId id="294" r:id="rId27"/>
    <p:sldId id="306" r:id="rId28"/>
    <p:sldId id="300" r:id="rId29"/>
    <p:sldId id="296" r:id="rId30"/>
    <p:sldId id="284" r:id="rId31"/>
  </p:sldIdLst>
  <p:sldSz cx="9144000" cy="5143500" type="screen16x9"/>
  <p:notesSz cx="13004800" cy="9753600"/>
  <p:defaultTextStyle>
    <a:defPPr>
      <a:defRPr lang="de-DE"/>
    </a:defPPr>
    <a:lvl1pPr marL="0" algn="l" defTabSz="286962" rtl="0" eaLnBrk="1" latinLnBrk="0" hangingPunct="1">
      <a:defRPr sz="1100" kern="1200">
        <a:solidFill>
          <a:schemeClr val="tx1"/>
        </a:solidFill>
        <a:latin typeface="+mn-lt"/>
        <a:ea typeface="+mn-ea"/>
        <a:cs typeface="+mn-cs"/>
      </a:defRPr>
    </a:lvl1pPr>
    <a:lvl2pPr marL="286962" algn="l" defTabSz="286962" rtl="0" eaLnBrk="1" latinLnBrk="0" hangingPunct="1">
      <a:defRPr sz="1100" kern="1200">
        <a:solidFill>
          <a:schemeClr val="tx1"/>
        </a:solidFill>
        <a:latin typeface="+mn-lt"/>
        <a:ea typeface="+mn-ea"/>
        <a:cs typeface="+mn-cs"/>
      </a:defRPr>
    </a:lvl2pPr>
    <a:lvl3pPr marL="573925" algn="l" defTabSz="286962" rtl="0" eaLnBrk="1" latinLnBrk="0" hangingPunct="1">
      <a:defRPr sz="1100" kern="1200">
        <a:solidFill>
          <a:schemeClr val="tx1"/>
        </a:solidFill>
        <a:latin typeface="+mn-lt"/>
        <a:ea typeface="+mn-ea"/>
        <a:cs typeface="+mn-cs"/>
      </a:defRPr>
    </a:lvl3pPr>
    <a:lvl4pPr marL="860887" algn="l" defTabSz="286962" rtl="0" eaLnBrk="1" latinLnBrk="0" hangingPunct="1">
      <a:defRPr sz="1100" kern="1200">
        <a:solidFill>
          <a:schemeClr val="tx1"/>
        </a:solidFill>
        <a:latin typeface="+mn-lt"/>
        <a:ea typeface="+mn-ea"/>
        <a:cs typeface="+mn-cs"/>
      </a:defRPr>
    </a:lvl4pPr>
    <a:lvl5pPr marL="1147851" algn="l" defTabSz="286962" rtl="0" eaLnBrk="1" latinLnBrk="0" hangingPunct="1">
      <a:defRPr sz="1100" kern="1200">
        <a:solidFill>
          <a:schemeClr val="tx1"/>
        </a:solidFill>
        <a:latin typeface="+mn-lt"/>
        <a:ea typeface="+mn-ea"/>
        <a:cs typeface="+mn-cs"/>
      </a:defRPr>
    </a:lvl5pPr>
    <a:lvl6pPr marL="1434813" algn="l" defTabSz="286962" rtl="0" eaLnBrk="1" latinLnBrk="0" hangingPunct="1">
      <a:defRPr sz="1100" kern="1200">
        <a:solidFill>
          <a:schemeClr val="tx1"/>
        </a:solidFill>
        <a:latin typeface="+mn-lt"/>
        <a:ea typeface="+mn-ea"/>
        <a:cs typeface="+mn-cs"/>
      </a:defRPr>
    </a:lvl6pPr>
    <a:lvl7pPr marL="1721776" algn="l" defTabSz="286962" rtl="0" eaLnBrk="1" latinLnBrk="0" hangingPunct="1">
      <a:defRPr sz="1100" kern="1200">
        <a:solidFill>
          <a:schemeClr val="tx1"/>
        </a:solidFill>
        <a:latin typeface="+mn-lt"/>
        <a:ea typeface="+mn-ea"/>
        <a:cs typeface="+mn-cs"/>
      </a:defRPr>
    </a:lvl7pPr>
    <a:lvl8pPr marL="2008738" algn="l" defTabSz="286962" rtl="0" eaLnBrk="1" latinLnBrk="0" hangingPunct="1">
      <a:defRPr sz="1100" kern="1200">
        <a:solidFill>
          <a:schemeClr val="tx1"/>
        </a:solidFill>
        <a:latin typeface="+mn-lt"/>
        <a:ea typeface="+mn-ea"/>
        <a:cs typeface="+mn-cs"/>
      </a:defRPr>
    </a:lvl8pPr>
    <a:lvl9pPr marL="2295702" algn="l" defTabSz="286962" rtl="0" eaLnBrk="1" latinLnBrk="0" hangingPunct="1">
      <a:defRPr sz="1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pos="-4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loorkar, Nandita Vinay" initials="INV" lastIdx="10" clrIdx="0">
    <p:extLst>
      <p:ext uri="{19B8F6BF-5375-455C-9EA6-DF929625EA0E}">
        <p15:presenceInfo xmlns:p15="http://schemas.microsoft.com/office/powerpoint/2012/main" userId="S-1-5-21-1690856285-345092849-442037413-18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0F96D4"/>
    <a:srgbClr val="D0D8E8"/>
    <a:srgbClr val="F5F4F0"/>
    <a:srgbClr val="F4F2EA"/>
    <a:srgbClr val="4F334E"/>
    <a:srgbClr val="8390FF"/>
    <a:srgbClr val="948B6C"/>
    <a:srgbClr val="FBC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76429" autoAdjust="0"/>
  </p:normalViewPr>
  <p:slideViewPr>
    <p:cSldViewPr>
      <p:cViewPr varScale="1">
        <p:scale>
          <a:sx n="128" d="100"/>
          <a:sy n="128" d="100"/>
        </p:scale>
        <p:origin x="804" y="114"/>
      </p:cViewPr>
      <p:guideLst>
        <p:guide orient="horz" pos="-1164"/>
        <p:guide pos="-4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7366000" y="0"/>
            <a:ext cx="5635625" cy="487363"/>
          </a:xfrm>
          <a:prstGeom prst="rect">
            <a:avLst/>
          </a:prstGeom>
        </p:spPr>
        <p:txBody>
          <a:bodyPr vert="horz" lIns="91440" tIns="45720" rIns="91440" bIns="45720" rtlCol="0"/>
          <a:lstStyle>
            <a:lvl1pPr algn="r">
              <a:defRPr sz="1200"/>
            </a:lvl1pPr>
          </a:lstStyle>
          <a:p>
            <a:fld id="{442DDC49-609A-3B44-A1C6-133788245302}" type="datetime1">
              <a:rPr lang="de-DE" smtClean="0"/>
              <a:pPr/>
              <a:t>22.09.2025</a:t>
            </a:fld>
            <a:endParaRPr lang="de-DE"/>
          </a:p>
        </p:txBody>
      </p:sp>
      <p:sp>
        <p:nvSpPr>
          <p:cNvPr id="4" name="Fußzeilenplatzhalter 3"/>
          <p:cNvSpPr>
            <a:spLocks noGrp="1"/>
          </p:cNvSpPr>
          <p:nvPr>
            <p:ph type="ftr" sz="quarter" idx="2"/>
          </p:nvPr>
        </p:nvSpPr>
        <p:spPr>
          <a:xfrm>
            <a:off x="0" y="9264650"/>
            <a:ext cx="5635625" cy="4873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7366000" y="9264650"/>
            <a:ext cx="5635625" cy="487363"/>
          </a:xfrm>
          <a:prstGeom prst="rect">
            <a:avLst/>
          </a:prstGeom>
        </p:spPr>
        <p:txBody>
          <a:bodyPr vert="horz" lIns="91440" tIns="45720" rIns="91440" bIns="45720" rtlCol="0" anchor="b"/>
          <a:lstStyle>
            <a:lvl1pPr algn="r">
              <a:defRPr sz="1200"/>
            </a:lvl1pPr>
          </a:lstStyle>
          <a:p>
            <a:fld id="{747525CF-7212-804E-9855-29706471529B}" type="slidenum">
              <a:rPr lang="de-DE" smtClean="0"/>
              <a:pPr/>
              <a:t>‹Nr.›</a:t>
            </a:fld>
            <a:endParaRPr lang="de-DE"/>
          </a:p>
        </p:txBody>
      </p:sp>
    </p:spTree>
    <p:extLst>
      <p:ext uri="{BB962C8B-B14F-4D97-AF65-F5344CB8AC3E}">
        <p14:creationId xmlns:p14="http://schemas.microsoft.com/office/powerpoint/2010/main" val="42064502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66C661A5-9AB9-1949-9B9A-C46C190AE8BF}" type="datetime1">
              <a:rPr lang="de-DE" smtClean="0"/>
              <a:pPr/>
              <a:t>22.09.2025</a:t>
            </a:fld>
            <a:endParaRPr lang="de-DE"/>
          </a:p>
        </p:txBody>
      </p:sp>
      <p:sp>
        <p:nvSpPr>
          <p:cNvPr id="4" name="Folienbildplatzhalter 3"/>
          <p:cNvSpPr>
            <a:spLocks noGrp="1" noRot="1" noChangeAspect="1"/>
          </p:cNvSpPr>
          <p:nvPr>
            <p:ph type="sldImg" idx="2"/>
          </p:nvPr>
        </p:nvSpPr>
        <p:spPr>
          <a:xfrm>
            <a:off x="3251200" y="731838"/>
            <a:ext cx="6502400" cy="36576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300163" y="4632325"/>
            <a:ext cx="10404475" cy="43894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584A433B-D369-FE47-BCB2-D5C24AAD91F8}" type="slidenum">
              <a:rPr lang="de-DE" smtClean="0"/>
              <a:pPr/>
              <a:t>‹Nr.›</a:t>
            </a:fld>
            <a:endParaRPr lang="de-DE"/>
          </a:p>
        </p:txBody>
      </p:sp>
    </p:spTree>
    <p:extLst>
      <p:ext uri="{BB962C8B-B14F-4D97-AF65-F5344CB8AC3E}">
        <p14:creationId xmlns:p14="http://schemas.microsoft.com/office/powerpoint/2010/main" val="3781872226"/>
      </p:ext>
    </p:extLst>
  </p:cSld>
  <p:clrMap bg1="lt1" tx1="dk1" bg2="lt2" tx2="dk2" accent1="accent1" accent2="accent2" accent3="accent3" accent4="accent4" accent5="accent5" accent6="accent6" hlink="hlink" folHlink="folHlink"/>
  <p:hf sldNum="0" hdr="0" ftr="0" dt="0"/>
  <p:notesStyle>
    <a:lvl1pPr marL="0" algn="l" defTabSz="286962" rtl="0" eaLnBrk="1" latinLnBrk="0" hangingPunct="1">
      <a:defRPr sz="800" kern="1200">
        <a:solidFill>
          <a:schemeClr val="tx1"/>
        </a:solidFill>
        <a:latin typeface="+mn-lt"/>
        <a:ea typeface="+mn-ea"/>
        <a:cs typeface="+mn-cs"/>
      </a:defRPr>
    </a:lvl1pPr>
    <a:lvl2pPr marL="286962" algn="l" defTabSz="286962" rtl="0" eaLnBrk="1" latinLnBrk="0" hangingPunct="1">
      <a:defRPr sz="800" kern="1200">
        <a:solidFill>
          <a:schemeClr val="tx1"/>
        </a:solidFill>
        <a:latin typeface="+mn-lt"/>
        <a:ea typeface="+mn-ea"/>
        <a:cs typeface="+mn-cs"/>
      </a:defRPr>
    </a:lvl2pPr>
    <a:lvl3pPr marL="573925" algn="l" defTabSz="286962" rtl="0" eaLnBrk="1" latinLnBrk="0" hangingPunct="1">
      <a:defRPr sz="800" kern="1200">
        <a:solidFill>
          <a:schemeClr val="tx1"/>
        </a:solidFill>
        <a:latin typeface="+mn-lt"/>
        <a:ea typeface="+mn-ea"/>
        <a:cs typeface="+mn-cs"/>
      </a:defRPr>
    </a:lvl3pPr>
    <a:lvl4pPr marL="860887" algn="l" defTabSz="286962" rtl="0" eaLnBrk="1" latinLnBrk="0" hangingPunct="1">
      <a:defRPr sz="800" kern="1200">
        <a:solidFill>
          <a:schemeClr val="tx1"/>
        </a:solidFill>
        <a:latin typeface="+mn-lt"/>
        <a:ea typeface="+mn-ea"/>
        <a:cs typeface="+mn-cs"/>
      </a:defRPr>
    </a:lvl4pPr>
    <a:lvl5pPr marL="1147851" algn="l" defTabSz="286962" rtl="0" eaLnBrk="1" latinLnBrk="0" hangingPunct="1">
      <a:defRPr sz="800" kern="1200">
        <a:solidFill>
          <a:schemeClr val="tx1"/>
        </a:solidFill>
        <a:latin typeface="+mn-lt"/>
        <a:ea typeface="+mn-ea"/>
        <a:cs typeface="+mn-cs"/>
      </a:defRPr>
    </a:lvl5pPr>
    <a:lvl6pPr marL="1434813" algn="l" defTabSz="286962" rtl="0" eaLnBrk="1" latinLnBrk="0" hangingPunct="1">
      <a:defRPr sz="800" kern="1200">
        <a:solidFill>
          <a:schemeClr val="tx1"/>
        </a:solidFill>
        <a:latin typeface="+mn-lt"/>
        <a:ea typeface="+mn-ea"/>
        <a:cs typeface="+mn-cs"/>
      </a:defRPr>
    </a:lvl6pPr>
    <a:lvl7pPr marL="1721776" algn="l" defTabSz="286962" rtl="0" eaLnBrk="1" latinLnBrk="0" hangingPunct="1">
      <a:defRPr sz="800" kern="1200">
        <a:solidFill>
          <a:schemeClr val="tx1"/>
        </a:solidFill>
        <a:latin typeface="+mn-lt"/>
        <a:ea typeface="+mn-ea"/>
        <a:cs typeface="+mn-cs"/>
      </a:defRPr>
    </a:lvl7pPr>
    <a:lvl8pPr marL="2008738" algn="l" defTabSz="286962" rtl="0" eaLnBrk="1" latinLnBrk="0" hangingPunct="1">
      <a:defRPr sz="800" kern="1200">
        <a:solidFill>
          <a:schemeClr val="tx1"/>
        </a:solidFill>
        <a:latin typeface="+mn-lt"/>
        <a:ea typeface="+mn-ea"/>
        <a:cs typeface="+mn-cs"/>
      </a:defRPr>
    </a:lvl8pPr>
    <a:lvl9pPr marL="2295702" algn="l" defTabSz="286962"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Hilfreichen </a:t>
            </a:r>
            <a:r>
              <a:rPr lang="de-DE" dirty="0" err="1"/>
              <a:t>Tips</a:t>
            </a:r>
            <a:r>
              <a:rPr lang="de-DE" dirty="0"/>
              <a:t> zum Start in Göttingen</a:t>
            </a:r>
          </a:p>
          <a:p>
            <a:r>
              <a:rPr lang="de-DE" dirty="0"/>
              <a:t>Nichts Mitschreiben – Folien</a:t>
            </a:r>
            <a:r>
              <a:rPr lang="de-DE" baseline="0" dirty="0"/>
              <a:t> &amp; Linkliste sind online Verfügbar!</a:t>
            </a:r>
          </a:p>
          <a:p>
            <a:r>
              <a:rPr lang="de-DE" baseline="0" dirty="0"/>
              <a:t>Meine Kollegin &amp; ich</a:t>
            </a:r>
            <a:endParaRPr lang="de-DE" dirty="0"/>
          </a:p>
        </p:txBody>
      </p:sp>
    </p:spTree>
    <p:extLst>
      <p:ext uri="{BB962C8B-B14F-4D97-AF65-F5344CB8AC3E}">
        <p14:creationId xmlns:p14="http://schemas.microsoft.com/office/powerpoint/2010/main" val="87091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spc="-15" dirty="0"/>
              <a:t>Strom/Telefon/Internet</a:t>
            </a:r>
          </a:p>
          <a:p>
            <a:endParaRPr lang="de-DE" sz="1200" spc="-15" dirty="0"/>
          </a:p>
          <a:p>
            <a:r>
              <a:rPr lang="de-DE" dirty="0"/>
              <a:t>Ohne Strom funktioniert fast nichts mehr auf der Welt. So auch in Deutschland!</a:t>
            </a:r>
          </a:p>
          <a:p>
            <a:endParaRPr lang="de-DE" dirty="0"/>
          </a:p>
          <a:p>
            <a:r>
              <a:rPr lang="de-DE" dirty="0"/>
              <a:t>Die übliche Netzspannung</a:t>
            </a:r>
            <a:r>
              <a:rPr lang="de-DE" baseline="0" dirty="0"/>
              <a:t> in privaten Haushalten beträgt 220V, das bedeutet, dass S</a:t>
            </a:r>
            <a:r>
              <a:rPr lang="de-DE" baseline="0" dirty="0">
                <a:solidFill>
                  <a:srgbClr val="FF0000"/>
                </a:solidFill>
              </a:rPr>
              <a:t>ie gegebenenfalls für ihre Geräte die sie mitgebracht haben, einen Adapter brauchen!</a:t>
            </a:r>
          </a:p>
          <a:p>
            <a:r>
              <a:rPr lang="de-DE" baseline="0" dirty="0"/>
              <a:t>Wichtig! Die Kosten für den Strom sind in der Regel nicht im Mietpreis enthalten. </a:t>
            </a:r>
            <a:r>
              <a:rPr lang="de-DE" baseline="0" dirty="0" err="1"/>
              <a:t>Ausser</a:t>
            </a:r>
            <a:r>
              <a:rPr lang="de-DE" baseline="0" dirty="0"/>
              <a:t>, Sie wohnen im Studentenwohnheim. Den Stromvertrag müssen Sie bei einem deutschen Stromanbieter abschließen. Es wird der tatsächliche Stromverbrauch abgerechnet. Normalerweise zahlen Sie pro Monat eine Pauschale und am Ende des Jahres erhalten Sie eine Abrechnung über Ihren Stromverbrauch. Wenn man weniger Strom verbraucht hat, als man bezahlt hat, bekommt man Geld zurück. Allerdings nicht bar oder auf das Konto, sondern man muss dann später weniger bezahlen. Wenn man mehr Strom verbraucht hat, muss man Geld nachbezahlen! Was sagt uns das? Es lohnt sich wenig Strom zu verbrauchen – je weniger Strom umso weniger muss ich bezahlen! Und das Beste daran: Es ist auch noch gut für die Umwelt! Also machen Sie immer das Licht aus wenn Sie einen Raum verlassen und lassen Sie nicht Ihren Laptop die ganze Nacht an! </a:t>
            </a:r>
          </a:p>
          <a:p>
            <a:endParaRPr lang="de-DE" baseline="0" dirty="0"/>
          </a:p>
          <a:p>
            <a:r>
              <a:rPr lang="de-DE" baseline="0" dirty="0"/>
              <a:t>Den Telefon- oder Internetvertrag müssen Sie auch selber abschließen. Die üblichen Netzbetreiber in Deutschland sind: Vodafone, Telekom, </a:t>
            </a:r>
            <a:r>
              <a:rPr lang="de-DE" baseline="0" dirty="0" err="1"/>
              <a:t>Congstar</a:t>
            </a:r>
            <a:r>
              <a:rPr lang="de-DE" baseline="0" dirty="0"/>
              <a:t>, O2 oder E-Plus. Es gibt jedoch noch viele weitere mehr. </a:t>
            </a:r>
          </a:p>
          <a:p>
            <a:endParaRPr lang="de-DE" baseline="0" dirty="0"/>
          </a:p>
          <a:p>
            <a:endParaRPr lang="de-DE" baseline="0" dirty="0"/>
          </a:p>
          <a:p>
            <a:endParaRPr lang="de-DE" dirty="0"/>
          </a:p>
        </p:txBody>
      </p:sp>
    </p:spTree>
    <p:extLst>
      <p:ext uri="{BB962C8B-B14F-4D97-AF65-F5344CB8AC3E}">
        <p14:creationId xmlns:p14="http://schemas.microsoft.com/office/powerpoint/2010/main" val="61747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r>
              <a:rPr lang="de-DE" dirty="0"/>
              <a:t>Nach Ihrer Ankunft müssen einige erste, wichtige Schritte von Ihnen berücksichtigt werden. </a:t>
            </a:r>
          </a:p>
          <a:p>
            <a:endParaRPr lang="de-DE" dirty="0"/>
          </a:p>
        </p:txBody>
      </p:sp>
    </p:spTree>
    <p:extLst>
      <p:ext uri="{BB962C8B-B14F-4D97-AF65-F5344CB8AC3E}">
        <p14:creationId xmlns:p14="http://schemas.microsoft.com/office/powerpoint/2010/main" val="321554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spc="-5" dirty="0"/>
              <a:t>The </a:t>
            </a:r>
            <a:r>
              <a:rPr lang="de-DE" sz="1200" spc="-5" dirty="0" err="1"/>
              <a:t>most</a:t>
            </a:r>
            <a:r>
              <a:rPr lang="de-DE" sz="1200" spc="-5" dirty="0"/>
              <a:t> </a:t>
            </a:r>
            <a:r>
              <a:rPr lang="de-DE" sz="1200" spc="-5" dirty="0" err="1"/>
              <a:t>important</a:t>
            </a:r>
            <a:r>
              <a:rPr lang="de-DE" sz="1200" spc="-5" dirty="0"/>
              <a:t> </a:t>
            </a:r>
            <a:r>
              <a:rPr lang="de-DE" sz="1200" spc="-5" dirty="0" err="1"/>
              <a:t>step</a:t>
            </a:r>
            <a:r>
              <a:rPr lang="de-DE" sz="1200" spc="-5" dirty="0"/>
              <a:t> </a:t>
            </a:r>
            <a:r>
              <a:rPr lang="de-DE" sz="1200" spc="-5" dirty="0" err="1"/>
              <a:t>is</a:t>
            </a:r>
            <a:r>
              <a:rPr lang="de-DE" sz="1200" spc="-5" dirty="0"/>
              <a:t> </a:t>
            </a:r>
            <a:r>
              <a:rPr lang="de-DE" sz="1200" spc="-5" dirty="0" err="1"/>
              <a:t>to</a:t>
            </a:r>
            <a:r>
              <a:rPr lang="de-DE" sz="1200" spc="-5" dirty="0"/>
              <a:t> </a:t>
            </a:r>
            <a:r>
              <a:rPr lang="de-DE" sz="1200" spc="-5" dirty="0" err="1"/>
              <a:t>register</a:t>
            </a:r>
            <a:r>
              <a:rPr lang="de-DE" sz="1200" spc="-5" dirty="0"/>
              <a:t> </a:t>
            </a:r>
            <a:r>
              <a:rPr lang="de-DE" sz="1200" spc="-5" dirty="0" err="1"/>
              <a:t>yourself</a:t>
            </a:r>
            <a:r>
              <a:rPr lang="de-DE" sz="1200" spc="-5" dirty="0"/>
              <a:t> at </a:t>
            </a:r>
            <a:r>
              <a:rPr lang="de-DE" sz="1200" spc="-5" dirty="0" err="1"/>
              <a:t>the</a:t>
            </a:r>
            <a:r>
              <a:rPr lang="de-DE" sz="1200" spc="-5" dirty="0"/>
              <a:t> City hall </a:t>
            </a:r>
            <a:r>
              <a:rPr lang="de-DE" sz="1200" spc="-5" dirty="0" err="1"/>
              <a:t>directly</a:t>
            </a:r>
            <a:r>
              <a:rPr lang="de-DE" sz="1200" spc="-5" dirty="0"/>
              <a:t> </a:t>
            </a:r>
            <a:r>
              <a:rPr lang="de-DE" sz="1200" spc="-5" dirty="0" err="1"/>
              <a:t>right</a:t>
            </a:r>
            <a:r>
              <a:rPr lang="de-DE" sz="1200" spc="-5" dirty="0"/>
              <a:t> after </a:t>
            </a:r>
            <a:r>
              <a:rPr lang="de-DE" sz="1200" spc="-5" dirty="0" err="1"/>
              <a:t>your</a:t>
            </a:r>
            <a:r>
              <a:rPr lang="de-DE" sz="1200" spc="-5" dirty="0"/>
              <a:t> </a:t>
            </a:r>
            <a:r>
              <a:rPr lang="de-DE" sz="1200" spc="-5" dirty="0" err="1"/>
              <a:t>arrival</a:t>
            </a:r>
            <a:r>
              <a:rPr lang="de-DE" sz="1200" spc="-5" dirty="0"/>
              <a:t>. </a:t>
            </a:r>
          </a:p>
          <a:p>
            <a:r>
              <a:rPr lang="de-DE" sz="1200" spc="-5" dirty="0" err="1"/>
              <a:t>You</a:t>
            </a:r>
            <a:r>
              <a:rPr lang="de-DE" sz="1200" spc="-5" dirty="0"/>
              <a:t> </a:t>
            </a:r>
            <a:r>
              <a:rPr lang="de-DE" sz="1200" spc="-5" dirty="0" err="1"/>
              <a:t>can</a:t>
            </a:r>
            <a:r>
              <a:rPr lang="de-DE" sz="1200" spc="-5" dirty="0"/>
              <a:t> </a:t>
            </a:r>
            <a:r>
              <a:rPr lang="de-DE" sz="1200" spc="-5" dirty="0" err="1"/>
              <a:t>make</a:t>
            </a:r>
            <a:r>
              <a:rPr lang="de-DE" sz="1200" spc="-5" dirty="0"/>
              <a:t> an </a:t>
            </a:r>
            <a:r>
              <a:rPr lang="de-DE" sz="1200" spc="-5" dirty="0" err="1"/>
              <a:t>appointment</a:t>
            </a:r>
            <a:r>
              <a:rPr lang="de-DE" sz="1200" spc="-5" dirty="0"/>
              <a:t> </a:t>
            </a:r>
            <a:r>
              <a:rPr lang="de-DE" sz="1200" spc="-5" dirty="0" err="1"/>
              <a:t>already</a:t>
            </a:r>
            <a:r>
              <a:rPr lang="de-DE" sz="1200" spc="-5" dirty="0"/>
              <a:t> </a:t>
            </a:r>
            <a:r>
              <a:rPr lang="de-DE" sz="1200" spc="-5" dirty="0" err="1"/>
              <a:t>now</a:t>
            </a:r>
            <a:r>
              <a:rPr lang="de-DE" sz="1200" spc="-5" dirty="0"/>
              <a:t>, </a:t>
            </a:r>
            <a:r>
              <a:rPr lang="de-DE" sz="1200" spc="-5" dirty="0" err="1"/>
              <a:t>if</a:t>
            </a:r>
            <a:r>
              <a:rPr lang="de-DE" sz="1200" spc="-5" dirty="0"/>
              <a:t> </a:t>
            </a:r>
            <a:r>
              <a:rPr lang="de-DE" sz="1200" spc="-5" dirty="0" err="1"/>
              <a:t>you</a:t>
            </a:r>
            <a:r>
              <a:rPr lang="de-DE" sz="1200" spc="-5" dirty="0"/>
              <a:t> </a:t>
            </a:r>
            <a:r>
              <a:rPr lang="de-DE" sz="1200" spc="-5" dirty="0" err="1"/>
              <a:t>know</a:t>
            </a:r>
            <a:r>
              <a:rPr lang="de-DE" sz="1200" spc="-5" dirty="0"/>
              <a:t> </a:t>
            </a:r>
            <a:r>
              <a:rPr lang="de-DE" sz="1200" spc="-5" dirty="0" err="1"/>
              <a:t>already</a:t>
            </a:r>
            <a:r>
              <a:rPr lang="de-DE" sz="1200" spc="-5" dirty="0"/>
              <a:t> </a:t>
            </a:r>
            <a:r>
              <a:rPr lang="de-DE" sz="1200" spc="-5" dirty="0" err="1"/>
              <a:t>when</a:t>
            </a:r>
            <a:r>
              <a:rPr lang="de-DE" sz="1200" spc="-5" dirty="0"/>
              <a:t> </a:t>
            </a:r>
            <a:r>
              <a:rPr lang="de-DE" sz="1200" spc="-5" dirty="0" err="1"/>
              <a:t>you</a:t>
            </a:r>
            <a:r>
              <a:rPr lang="de-DE" sz="1200" spc="-5" dirty="0"/>
              <a:t> </a:t>
            </a:r>
            <a:r>
              <a:rPr lang="de-DE" sz="1200" spc="-5" dirty="0" err="1"/>
              <a:t>are</a:t>
            </a:r>
            <a:r>
              <a:rPr lang="de-DE" sz="1200" spc="-5" dirty="0"/>
              <a:t> </a:t>
            </a:r>
            <a:r>
              <a:rPr lang="de-DE" sz="1200" spc="-5" dirty="0" err="1"/>
              <a:t>going</a:t>
            </a:r>
            <a:r>
              <a:rPr lang="de-DE" sz="1200" spc="-5" dirty="0"/>
              <a:t> </a:t>
            </a:r>
            <a:r>
              <a:rPr lang="de-DE" sz="1200" spc="-5" dirty="0" err="1"/>
              <a:t>to</a:t>
            </a:r>
            <a:r>
              <a:rPr lang="de-DE" sz="1200" spc="-5" dirty="0"/>
              <a:t> </a:t>
            </a:r>
            <a:r>
              <a:rPr lang="de-DE" sz="1200" spc="-5" dirty="0" err="1"/>
              <a:t>arrive</a:t>
            </a:r>
            <a:r>
              <a:rPr lang="de-DE" sz="1200" spc="-5" dirty="0"/>
              <a:t>. </a:t>
            </a:r>
          </a:p>
          <a:p>
            <a:endParaRPr lang="de-DE" sz="1200" spc="-5" dirty="0"/>
          </a:p>
          <a:p>
            <a:r>
              <a:rPr lang="de-DE" sz="1200" spc="-5" dirty="0" err="1"/>
              <a:t>You</a:t>
            </a:r>
            <a:r>
              <a:rPr lang="de-DE" sz="1200" spc="-5" dirty="0"/>
              <a:t> </a:t>
            </a:r>
            <a:r>
              <a:rPr lang="de-DE" sz="1200" spc="-5" dirty="0" err="1"/>
              <a:t>can</a:t>
            </a:r>
            <a:r>
              <a:rPr lang="de-DE" sz="1200" spc="-5" dirty="0"/>
              <a:t> </a:t>
            </a:r>
            <a:r>
              <a:rPr lang="de-DE" sz="1200" spc="-5" dirty="0" err="1"/>
              <a:t>make</a:t>
            </a:r>
            <a:r>
              <a:rPr lang="de-DE" sz="1200" spc="-5" dirty="0"/>
              <a:t> an </a:t>
            </a:r>
            <a:r>
              <a:rPr lang="de-DE" sz="1200" spc="-5" dirty="0" err="1"/>
              <a:t>appointment</a:t>
            </a:r>
            <a:r>
              <a:rPr lang="de-DE" sz="1200" spc="-5" dirty="0"/>
              <a:t> </a:t>
            </a:r>
            <a:r>
              <a:rPr lang="de-DE" sz="1200" spc="-5" dirty="0" err="1"/>
              <a:t>directly</a:t>
            </a:r>
            <a:r>
              <a:rPr lang="de-DE" sz="1200" spc="-5" dirty="0"/>
              <a:t> online </a:t>
            </a:r>
            <a:r>
              <a:rPr lang="de-DE" sz="1200" spc="-5" dirty="0" err="1"/>
              <a:t>with</a:t>
            </a:r>
            <a:r>
              <a:rPr lang="de-DE" sz="1200" spc="-5" dirty="0"/>
              <a:t> </a:t>
            </a:r>
            <a:r>
              <a:rPr lang="de-DE" sz="1200" spc="-5" dirty="0" err="1"/>
              <a:t>the</a:t>
            </a:r>
            <a:r>
              <a:rPr lang="de-DE" sz="1200" spc="-5" dirty="0"/>
              <a:t> </a:t>
            </a:r>
            <a:r>
              <a:rPr lang="de-DE" sz="1200" spc="-5" dirty="0" err="1"/>
              <a:t>city</a:t>
            </a:r>
            <a:r>
              <a:rPr lang="de-DE" sz="1200" spc="-5" dirty="0"/>
              <a:t>.</a:t>
            </a:r>
          </a:p>
          <a:p>
            <a:r>
              <a:rPr lang="de-DE" sz="1200" spc="-5" dirty="0"/>
              <a:t>The </a:t>
            </a:r>
            <a:r>
              <a:rPr lang="de-DE" sz="1200" spc="-5" dirty="0" err="1"/>
              <a:t>registration</a:t>
            </a:r>
            <a:r>
              <a:rPr lang="de-DE" sz="1200" spc="-5" dirty="0"/>
              <a:t> </a:t>
            </a:r>
            <a:r>
              <a:rPr lang="de-DE" sz="1200" spc="-5" dirty="0" err="1"/>
              <a:t>process</a:t>
            </a:r>
            <a:r>
              <a:rPr lang="de-DE" sz="1200" spc="-5" dirty="0"/>
              <a:t> </a:t>
            </a:r>
            <a:r>
              <a:rPr lang="de-DE" sz="1200" spc="-5" dirty="0" err="1"/>
              <a:t>is</a:t>
            </a:r>
            <a:r>
              <a:rPr lang="de-DE" sz="1200" spc="-5" dirty="0"/>
              <a:t> just </a:t>
            </a:r>
            <a:r>
              <a:rPr lang="de-DE" sz="1200" spc="-5" dirty="0" err="1"/>
              <a:t>asking</a:t>
            </a:r>
            <a:r>
              <a:rPr lang="de-DE" sz="1200" spc="-5" dirty="0"/>
              <a:t> </a:t>
            </a:r>
            <a:r>
              <a:rPr lang="de-DE" sz="1200" spc="-5" dirty="0" err="1"/>
              <a:t>for</a:t>
            </a:r>
            <a:r>
              <a:rPr lang="de-DE" sz="1200" spc="-5" dirty="0"/>
              <a:t> </a:t>
            </a:r>
            <a:r>
              <a:rPr lang="de-DE" sz="1200" spc="-5" dirty="0" err="1"/>
              <a:t>your</a:t>
            </a:r>
            <a:r>
              <a:rPr lang="de-DE" sz="1200" spc="-5" dirty="0"/>
              <a:t> </a:t>
            </a:r>
            <a:r>
              <a:rPr lang="de-DE" sz="1200" spc="-5" dirty="0" err="1"/>
              <a:t>passport</a:t>
            </a:r>
            <a:r>
              <a:rPr lang="de-DE" sz="1200" spc="-5" dirty="0"/>
              <a:t> and </a:t>
            </a:r>
            <a:r>
              <a:rPr lang="de-DE" sz="1200" spc="-5" dirty="0" err="1"/>
              <a:t>your</a:t>
            </a:r>
            <a:r>
              <a:rPr lang="de-DE" sz="1200" spc="-5" dirty="0"/>
              <a:t> Wohnungsgeberbestätigung. </a:t>
            </a:r>
            <a:r>
              <a:rPr lang="de-DE" sz="1200" spc="-5" dirty="0" err="1"/>
              <a:t>You</a:t>
            </a:r>
            <a:r>
              <a:rPr lang="de-DE" sz="1200" spc="-5" dirty="0"/>
              <a:t> </a:t>
            </a:r>
            <a:r>
              <a:rPr lang="de-DE" sz="1200" spc="-5" dirty="0" err="1"/>
              <a:t>can</a:t>
            </a:r>
            <a:r>
              <a:rPr lang="de-DE" sz="1200" spc="-5" dirty="0"/>
              <a:t> </a:t>
            </a:r>
            <a:r>
              <a:rPr lang="de-DE" sz="1200" spc="-5" dirty="0" err="1"/>
              <a:t>get</a:t>
            </a:r>
            <a:r>
              <a:rPr lang="de-DE" sz="1200" spc="-5" dirty="0"/>
              <a:t> </a:t>
            </a:r>
            <a:r>
              <a:rPr lang="de-DE" sz="1200" spc="-5" dirty="0" err="1"/>
              <a:t>the</a:t>
            </a:r>
            <a:r>
              <a:rPr lang="de-DE" sz="1200" spc="-5" dirty="0"/>
              <a:t> </a:t>
            </a:r>
            <a:r>
              <a:rPr lang="de-DE" sz="1200" spc="-5" dirty="0" err="1"/>
              <a:t>document</a:t>
            </a:r>
            <a:r>
              <a:rPr lang="de-DE" sz="1200" spc="-5" dirty="0"/>
              <a:t> </a:t>
            </a:r>
            <a:r>
              <a:rPr lang="de-DE" sz="1200" spc="-5" dirty="0" err="1"/>
              <a:t>from</a:t>
            </a:r>
            <a:r>
              <a:rPr lang="de-DE" sz="1200" spc="-5" dirty="0"/>
              <a:t> </a:t>
            </a:r>
            <a:r>
              <a:rPr lang="de-DE" sz="1200" spc="-5" dirty="0" err="1"/>
              <a:t>your</a:t>
            </a:r>
            <a:r>
              <a:rPr lang="de-DE" sz="1200" spc="-5" dirty="0"/>
              <a:t> </a:t>
            </a:r>
            <a:r>
              <a:rPr lang="de-DE" sz="1200" spc="-5" dirty="0" err="1"/>
              <a:t>landlord</a:t>
            </a:r>
            <a:r>
              <a:rPr lang="de-DE" sz="1200" spc="-5" dirty="0"/>
              <a:t>. </a:t>
            </a:r>
          </a:p>
          <a:p>
            <a:r>
              <a:rPr lang="de-DE" sz="1200" spc="-5" dirty="0" err="1"/>
              <a:t>Please</a:t>
            </a:r>
            <a:r>
              <a:rPr lang="de-DE" sz="1200" spc="-5" dirty="0"/>
              <a:t> </a:t>
            </a:r>
            <a:r>
              <a:rPr lang="de-DE" sz="1200" spc="-5" dirty="0" err="1"/>
              <a:t>ask</a:t>
            </a:r>
            <a:r>
              <a:rPr lang="de-DE" sz="1200" spc="-5" dirty="0"/>
              <a:t> </a:t>
            </a:r>
            <a:r>
              <a:rPr lang="de-DE" sz="1200" spc="-5" dirty="0" err="1"/>
              <a:t>your</a:t>
            </a:r>
            <a:r>
              <a:rPr lang="de-DE" sz="1200" spc="-5" dirty="0"/>
              <a:t> </a:t>
            </a:r>
            <a:r>
              <a:rPr lang="de-DE" sz="1200" spc="-5" dirty="0" err="1"/>
              <a:t>landlord</a:t>
            </a:r>
            <a:r>
              <a:rPr lang="de-DE" sz="1200" spc="-5" dirty="0"/>
              <a:t> </a:t>
            </a:r>
            <a:r>
              <a:rPr lang="de-DE" sz="1200" spc="-5" dirty="0" err="1"/>
              <a:t>already</a:t>
            </a:r>
            <a:r>
              <a:rPr lang="de-DE" sz="1200" spc="-5" dirty="0"/>
              <a:t> </a:t>
            </a:r>
            <a:r>
              <a:rPr lang="de-DE" sz="1200" spc="-5" dirty="0" err="1"/>
              <a:t>now</a:t>
            </a:r>
            <a:r>
              <a:rPr lang="de-DE" sz="1200" spc="-5" dirty="0"/>
              <a:t> </a:t>
            </a:r>
            <a:r>
              <a:rPr lang="de-DE" sz="1200" spc="-5" dirty="0" err="1"/>
              <a:t>to</a:t>
            </a:r>
            <a:r>
              <a:rPr lang="de-DE" sz="1200" spc="-5" dirty="0"/>
              <a:t> </a:t>
            </a:r>
            <a:r>
              <a:rPr lang="de-DE" sz="1200" spc="-5" dirty="0" err="1"/>
              <a:t>prepare</a:t>
            </a:r>
            <a:r>
              <a:rPr lang="de-DE" sz="1200" spc="-5" dirty="0"/>
              <a:t> such a </a:t>
            </a:r>
            <a:r>
              <a:rPr lang="de-DE" sz="1200" spc="-5" dirty="0" err="1"/>
              <a:t>document</a:t>
            </a:r>
            <a:r>
              <a:rPr lang="de-DE" sz="1200" spc="-5" dirty="0"/>
              <a:t> </a:t>
            </a:r>
            <a:r>
              <a:rPr lang="de-DE" sz="1200" spc="-5" dirty="0" err="1"/>
              <a:t>for</a:t>
            </a:r>
            <a:r>
              <a:rPr lang="de-DE" sz="1200" spc="-5" dirty="0"/>
              <a:t> </a:t>
            </a:r>
            <a:r>
              <a:rPr lang="de-DE" sz="1200" spc="-5" dirty="0" err="1"/>
              <a:t>you</a:t>
            </a:r>
            <a:r>
              <a:rPr lang="de-DE" sz="1200" spc="-5" dirty="0"/>
              <a:t>. </a:t>
            </a:r>
          </a:p>
          <a:p>
            <a:endParaRPr lang="de-DE" sz="1200" spc="-5" dirty="0"/>
          </a:p>
          <a:p>
            <a:r>
              <a:rPr lang="en-US" sz="3600" dirty="0"/>
              <a:t>Please do not respond to sublet adverts that say "no contract/no city registration". You need the registration for your work at the immigration office.</a:t>
            </a:r>
            <a:br>
              <a:rPr lang="en-US" sz="3600"/>
            </a:br>
            <a:endParaRPr lang="de-DE" dirty="0"/>
          </a:p>
        </p:txBody>
      </p:sp>
    </p:spTree>
    <p:extLst>
      <p:ext uri="{BB962C8B-B14F-4D97-AF65-F5344CB8AC3E}">
        <p14:creationId xmlns:p14="http://schemas.microsoft.com/office/powerpoint/2010/main" val="212282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866416" lvl="2" indent="-285750">
              <a:spcBef>
                <a:spcPts val="53"/>
              </a:spcBef>
              <a:buClrTx/>
              <a:buFont typeface="Wingdings" panose="05000000000000000000" pitchFamily="2" charset="2"/>
              <a:buChar char="§"/>
            </a:pPr>
            <a:r>
              <a:rPr lang="de-DE" sz="1200" dirty="0"/>
              <a:t>Ihr Visum zu Studienzwecken erlaubt Ihnen die Einreise nach Deutschland, aber noch nicht den längerfristigen Aufenthalt. Hierzu müssen Sie bei der Ausländerbehörde in Göttingen eine Aufenthaltserlaubnis beantragen. Diesen Antrag stellen Sie persönlich innerhalb von 90 Tagen nach der Einreise.</a:t>
            </a:r>
            <a:br>
              <a:rPr lang="de-DE" sz="1200" dirty="0">
                <a:solidFill>
                  <a:srgbClr val="0070C0"/>
                </a:solidFill>
              </a:rPr>
            </a:br>
            <a:endParaRPr lang="de-DE" sz="1200" dirty="0">
              <a:solidFill>
                <a:srgbClr val="0070C0"/>
              </a:solidFill>
            </a:endParaRPr>
          </a:p>
        </p:txBody>
      </p:sp>
    </p:spTree>
    <p:extLst>
      <p:ext uri="{BB962C8B-B14F-4D97-AF65-F5344CB8AC3E}">
        <p14:creationId xmlns:p14="http://schemas.microsoft.com/office/powerpoint/2010/main" val="820721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spc="-5" dirty="0"/>
              <a:t>Eröffnen eines Bankkontos</a:t>
            </a:r>
          </a:p>
          <a:p>
            <a:endParaRPr lang="de-DE" sz="1200" spc="-5" dirty="0"/>
          </a:p>
          <a:p>
            <a:r>
              <a:rPr lang="de-DE" sz="1200" spc="-5" dirty="0"/>
              <a:t>Ein Bankkonto ist sehr wichtig in Deutschland!</a:t>
            </a:r>
            <a:r>
              <a:rPr lang="de-DE" sz="1200" spc="-5" baseline="0" dirty="0"/>
              <a:t> Sie benötigen ein sogenanntes „Girokonto“! Dies wird von vielen Banken kostenlose für Studierende angeboten. </a:t>
            </a:r>
          </a:p>
          <a:p>
            <a:endParaRPr lang="de-DE" sz="1200" spc="-5"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spc="-5" baseline="0" dirty="0"/>
              <a:t>In Deutschland brauchen Sie für alle Ihre</a:t>
            </a:r>
            <a:r>
              <a:rPr lang="de-DE" dirty="0"/>
              <a:t> finanziellen Angelegenheiten ein Bankkonto. </a:t>
            </a:r>
            <a:r>
              <a:rPr lang="de-DE" sz="1200" spc="-5" baseline="0" dirty="0"/>
              <a:t>Ein Beispiel: Wenn Sie neben Ihrem Studium arbeiten (in Deutschland auch „jobben“ genannt) wird Ihr Lohn auf ein Konto eingezahlt – Sie bekommen es nicht bar ausgezahlt. </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spc="-5" baseline="0" dirty="0"/>
              <a:t>Mit dem Bankkonto erhalten Sie eine EC-Karte, mit der Sie Bargeld vom Automaten (ATM) abheben können. Sie können Überweisungen vornehmen oder am SEPA-Lastschriftverfahren teilnehmen. Das bedeutet, dass Sie Beträge, wie z.B. Ihre Miete jeden Monat automatisch von Ihrem Konto abbuchen lassen können. Das ist sehr praktisch, dann müssen Sie nicht daran denken wenn Sie viel mit Ihrem Studium beschäftig sind! Sie können mit der EC-Karte auch in Geschäften oder Shops bezahlen und brauchen dafür kein Bargeld. Die Nutzung von Kreditkarten beim Shopping ist in Deutschland zwar auch in vielen Geschäften möglich, aber nicht so üblich.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spc="-5"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spc="-5" baseline="0" dirty="0"/>
              <a:t>Für die Eröffnung eines Bankkontos benötigen Sie einen gültigen Ausweis oder Reisepass sowie die Meldebescheinigung der Stadt.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spc="-5"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spc="-5" baseline="0" dirty="0"/>
              <a:t>Link zu https://www.youtube.com/watch?v=EJ26TbhZW8k	(</a:t>
            </a:r>
            <a:r>
              <a:rPr lang="de-DE" sz="1200" spc="-5" baseline="0" dirty="0" err="1"/>
              <a:t>meet</a:t>
            </a:r>
            <a:r>
              <a:rPr lang="de-DE" sz="1200" spc="-5" baseline="0" dirty="0"/>
              <a:t> </a:t>
            </a:r>
            <a:r>
              <a:rPr lang="de-DE" sz="1200" spc="-5" baseline="0" dirty="0" err="1"/>
              <a:t>the</a:t>
            </a:r>
            <a:r>
              <a:rPr lang="de-DE" sz="1200" spc="-5" baseline="0" dirty="0"/>
              <a:t> Germans – </a:t>
            </a:r>
            <a:r>
              <a:rPr lang="de-DE" sz="1200" spc="-5" baseline="0" dirty="0" err="1"/>
              <a:t>How</a:t>
            </a:r>
            <a:r>
              <a:rPr lang="de-DE" sz="1200" spc="-5" baseline="0" dirty="0"/>
              <a:t> to deal </a:t>
            </a:r>
            <a:r>
              <a:rPr lang="de-DE" sz="1200" spc="-5" baseline="0" dirty="0" err="1"/>
              <a:t>with</a:t>
            </a:r>
            <a:r>
              <a:rPr lang="de-DE" sz="1200" spc="-5" baseline="0" dirty="0"/>
              <a:t> </a:t>
            </a:r>
            <a:r>
              <a:rPr lang="de-DE" sz="1200" spc="-5" baseline="0" dirty="0" err="1"/>
              <a:t>money</a:t>
            </a:r>
            <a:r>
              <a:rPr lang="de-DE" sz="1200" spc="-5" baseline="0" dirty="0"/>
              <a:t> like a German?)</a:t>
            </a:r>
            <a:endParaRPr lang="de-DE" dirty="0"/>
          </a:p>
          <a:p>
            <a:endParaRPr lang="de-DE" dirty="0"/>
          </a:p>
        </p:txBody>
      </p:sp>
    </p:spTree>
    <p:extLst>
      <p:ext uri="{BB962C8B-B14F-4D97-AF65-F5344CB8AC3E}">
        <p14:creationId xmlns:p14="http://schemas.microsoft.com/office/powerpoint/2010/main" val="2684066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spc="-15" dirty="0"/>
              <a:t>Wichtige</a:t>
            </a:r>
            <a:r>
              <a:rPr lang="de-DE" sz="1200" spc="-390" dirty="0"/>
              <a:t> </a:t>
            </a:r>
            <a:r>
              <a:rPr lang="de-DE" sz="1200" spc="-45" dirty="0"/>
              <a:t>Telefonnummern</a:t>
            </a:r>
          </a:p>
          <a:p>
            <a:endParaRPr lang="de-DE" sz="1200" spc="-45" dirty="0"/>
          </a:p>
          <a:p>
            <a:r>
              <a:rPr lang="de-DE" sz="1200" spc="-45" dirty="0"/>
              <a:t>Auch</a:t>
            </a:r>
            <a:r>
              <a:rPr lang="de-DE" sz="1200" spc="-45" baseline="0" dirty="0"/>
              <a:t> wenn wir hoffen, dass es nie passiert, sollten Sie doch vorbereitet sein! </a:t>
            </a:r>
          </a:p>
          <a:p>
            <a:endParaRPr lang="de-DE" sz="1200" spc="-45" baseline="0" dirty="0"/>
          </a:p>
          <a:p>
            <a:r>
              <a:rPr lang="de-DE" sz="1200" spc="-45" dirty="0"/>
              <a:t>Wenn</a:t>
            </a:r>
            <a:r>
              <a:rPr lang="de-DE" sz="1200" spc="-45" baseline="0" dirty="0"/>
              <a:t> </a:t>
            </a:r>
            <a:r>
              <a:rPr lang="de-DE" sz="1200" spc="-45" dirty="0"/>
              <a:t>Sie doch einmal in Not geraten,</a:t>
            </a:r>
            <a:r>
              <a:rPr lang="de-DE" sz="1200" spc="-45" baseline="0" dirty="0"/>
              <a:t> ist es wichtig, dass Sie die Notrufnummern für Deutschland kennen.</a:t>
            </a:r>
          </a:p>
          <a:p>
            <a:endParaRPr lang="de-DE" sz="1200" spc="-45" baseline="0" dirty="0"/>
          </a:p>
          <a:p>
            <a:r>
              <a:rPr lang="de-DE" sz="1200" spc="-45" baseline="0" dirty="0"/>
              <a:t>Die zentralen Nummern sind für die Polizei, die 110. Wenn Sie die Feuerwehr oder einen Krankenwagen brauchen, wählen Sie die 112. </a:t>
            </a:r>
          </a:p>
          <a:p>
            <a:endParaRPr lang="de-DE" sz="1200" spc="-45" baseline="0" dirty="0"/>
          </a:p>
          <a:p>
            <a:r>
              <a:rPr lang="de-DE" sz="1200" spc="-45" baseline="0" dirty="0"/>
              <a:t>Wir haben für Sie die wichtigsten Informationen zur Medizinischen Versorgung in Deutschland oder in Notfällen in einer Broschüre zusammengefasst. </a:t>
            </a:r>
          </a:p>
          <a:p>
            <a:endParaRPr lang="de-DE" sz="1200" spc="-45" baseline="0" dirty="0"/>
          </a:p>
          <a:p>
            <a:r>
              <a:rPr lang="de-DE" sz="1200" spc="-45" baseline="0" dirty="0"/>
              <a:t>Die Broschüre finden Sie unter dem hier genannten Link.</a:t>
            </a:r>
          </a:p>
          <a:p>
            <a:endParaRPr lang="de-DE" sz="1200" spc="-45" baseline="0" dirty="0"/>
          </a:p>
          <a:p>
            <a:r>
              <a:rPr lang="de-DE" sz="1200" spc="-45" baseline="0" dirty="0"/>
              <a:t>Am Besten Sie speichern die Nummer in Ihrem Handy, damit Sie sie immer dabei haben, falls doch einmal etwas passieren sollte! </a:t>
            </a:r>
          </a:p>
          <a:p>
            <a:endParaRPr lang="de-DE" dirty="0"/>
          </a:p>
        </p:txBody>
      </p:sp>
    </p:spTree>
    <p:extLst>
      <p:ext uri="{BB962C8B-B14F-4D97-AF65-F5344CB8AC3E}">
        <p14:creationId xmlns:p14="http://schemas.microsoft.com/office/powerpoint/2010/main" val="309577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spc="-10" dirty="0"/>
              <a:t>Mobilität </a:t>
            </a:r>
            <a:r>
              <a:rPr lang="de-DE" sz="1200" spc="-5" dirty="0"/>
              <a:t>in und um</a:t>
            </a:r>
            <a:r>
              <a:rPr lang="de-DE" sz="1200" spc="100" dirty="0"/>
              <a:t> </a:t>
            </a:r>
            <a:r>
              <a:rPr lang="de-DE" sz="1200" spc="-15" dirty="0"/>
              <a:t>Göttingen</a:t>
            </a:r>
          </a:p>
          <a:p>
            <a:endParaRPr lang="de-DE" sz="1200" spc="-15" dirty="0"/>
          </a:p>
          <a:p>
            <a:r>
              <a:rPr lang="de-DE" sz="1200" spc="-15" dirty="0"/>
              <a:t>Jetzt</a:t>
            </a:r>
            <a:r>
              <a:rPr lang="de-DE" sz="1200" spc="-15" baseline="0" dirty="0"/>
              <a:t> werden wir mobil und geben Ihnen einen Überblick, wie Sie sich in Göttingen und Deutschland mit öffentlichen Verkehrsmitteln bewegen können! </a:t>
            </a:r>
            <a:endParaRPr lang="de-DE" dirty="0"/>
          </a:p>
        </p:txBody>
      </p:sp>
    </p:spTree>
    <p:extLst>
      <p:ext uri="{BB962C8B-B14F-4D97-AF65-F5344CB8AC3E}">
        <p14:creationId xmlns:p14="http://schemas.microsoft.com/office/powerpoint/2010/main" val="1708692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Es erwarten Sie auch einige kleine Geschenke, daher „Kommen lohnt sich“</a:t>
            </a:r>
          </a:p>
        </p:txBody>
      </p:sp>
    </p:spTree>
    <p:extLst>
      <p:ext uri="{BB962C8B-B14F-4D97-AF65-F5344CB8AC3E}">
        <p14:creationId xmlns:p14="http://schemas.microsoft.com/office/powerpoint/2010/main" val="4178273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Es erwarten Sie auch einige kleine Geschenke, daher „Kommen lohnt sich“</a:t>
            </a:r>
          </a:p>
        </p:txBody>
      </p:sp>
    </p:spTree>
    <p:extLst>
      <p:ext uri="{BB962C8B-B14F-4D97-AF65-F5344CB8AC3E}">
        <p14:creationId xmlns:p14="http://schemas.microsoft.com/office/powerpoint/2010/main" val="4065834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28568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51138" y="533400"/>
            <a:ext cx="4732337" cy="2662238"/>
          </a:xfrm>
        </p:spPr>
      </p:sp>
      <p:sp>
        <p:nvSpPr>
          <p:cNvPr id="3" name="Notizenplatzhalter 2"/>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649287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In den Mensen des</a:t>
            </a:r>
            <a:r>
              <a:rPr lang="de-DE" baseline="0" dirty="0"/>
              <a:t> Göttinger Studentenwerks können Sie bargeldlos und vergünstigt, mit Ihrem Studienausweis zahlen. Die für die Aufwertung notwendigen Terminals finden Sie in allen Mensen vor Ort. Sie können Ihren Studienausweis entweder mit Bargeld oder mit der EC-Karte aufladen. </a:t>
            </a:r>
          </a:p>
          <a:p>
            <a:endParaRPr lang="de-D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baseline="0" dirty="0"/>
              <a:t>Alternativ können Sie sich für das </a:t>
            </a:r>
            <a:r>
              <a:rPr lang="de-DE" baseline="0" dirty="0" err="1"/>
              <a:t>AutoLoad</a:t>
            </a:r>
            <a:r>
              <a:rPr lang="de-DE" baseline="0" dirty="0"/>
              <a:t>-Verfahren freischalten lassen. Informationen zur Registrierung für das </a:t>
            </a:r>
            <a:r>
              <a:rPr lang="de-DE" baseline="0" dirty="0" err="1"/>
              <a:t>AutoLoad</a:t>
            </a:r>
            <a:r>
              <a:rPr lang="de-DE" baseline="0" dirty="0"/>
              <a:t>-Verfahren finden Sie auf der Website vom Studentenwerk Göttingen.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baseline="0" dirty="0"/>
              <a:t>Mit der Speiseplan-App vom Studentenwerk erfahren Sie immer die aktuellste Menü-Auswahl in allen Göttinger Mensen. </a:t>
            </a:r>
          </a:p>
          <a:p>
            <a:endParaRPr lang="de-DE" dirty="0"/>
          </a:p>
        </p:txBody>
      </p:sp>
    </p:spTree>
    <p:extLst>
      <p:ext uri="{BB962C8B-B14F-4D97-AF65-F5344CB8AC3E}">
        <p14:creationId xmlns:p14="http://schemas.microsoft.com/office/powerpoint/2010/main" val="762934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spc="-10" dirty="0"/>
              <a:t>Mobilität </a:t>
            </a:r>
            <a:r>
              <a:rPr lang="de-DE" sz="1200" spc="-5" dirty="0"/>
              <a:t>in und um</a:t>
            </a:r>
            <a:r>
              <a:rPr lang="de-DE" sz="1200" spc="100" dirty="0"/>
              <a:t> </a:t>
            </a:r>
            <a:r>
              <a:rPr lang="de-DE" sz="1200" spc="-15" dirty="0"/>
              <a:t>Göttingen</a:t>
            </a:r>
          </a:p>
          <a:p>
            <a:endParaRPr lang="de-DE" sz="1200" spc="-15" dirty="0"/>
          </a:p>
          <a:p>
            <a:r>
              <a:rPr lang="de-DE" sz="1200" spc="-15" dirty="0"/>
              <a:t>Jetzt</a:t>
            </a:r>
            <a:r>
              <a:rPr lang="de-DE" sz="1200" spc="-15" baseline="0" dirty="0"/>
              <a:t> werden wir mobil und geben Ihnen einen Überblick, wie Sie sich in Göttingen und Deutschland mit öffentlichen Verkehrsmitteln bewegen können! </a:t>
            </a:r>
            <a:endParaRPr lang="de-DE" dirty="0"/>
          </a:p>
        </p:txBody>
      </p:sp>
    </p:spTree>
    <p:extLst>
      <p:ext uri="{BB962C8B-B14F-4D97-AF65-F5344CB8AC3E}">
        <p14:creationId xmlns:p14="http://schemas.microsoft.com/office/powerpoint/2010/main" val="252649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spc="-5" baseline="0" dirty="0" err="1"/>
              <a:t>Some</a:t>
            </a:r>
            <a:r>
              <a:rPr lang="de-DE" sz="1200" spc="-5" baseline="0" dirty="0"/>
              <a:t> </a:t>
            </a:r>
            <a:r>
              <a:rPr lang="de-DE" sz="1200" spc="-5" baseline="0" dirty="0" err="1"/>
              <a:t>of</a:t>
            </a:r>
            <a:r>
              <a:rPr lang="de-DE" sz="1200" spc="-5" baseline="0" dirty="0"/>
              <a:t> </a:t>
            </a:r>
            <a:r>
              <a:rPr lang="de-DE" sz="1200" spc="-5" baseline="0" dirty="0" err="1"/>
              <a:t>the</a:t>
            </a:r>
            <a:r>
              <a:rPr lang="de-DE" sz="1200" spc="-5" baseline="0" dirty="0"/>
              <a:t> </a:t>
            </a:r>
            <a:r>
              <a:rPr lang="de-DE" sz="1200" spc="-5" baseline="0" dirty="0" err="1"/>
              <a:t>students</a:t>
            </a:r>
            <a:r>
              <a:rPr lang="de-DE" sz="1200" spc="-5" baseline="0" dirty="0"/>
              <a:t> </a:t>
            </a:r>
            <a:r>
              <a:rPr lang="de-DE" sz="1200" spc="-5" baseline="0" dirty="0" err="1"/>
              <a:t>are</a:t>
            </a:r>
            <a:r>
              <a:rPr lang="de-DE" sz="1200" spc="-5" baseline="0" dirty="0"/>
              <a:t> </a:t>
            </a:r>
            <a:r>
              <a:rPr lang="de-DE" sz="1200" spc="-5" baseline="0" dirty="0" err="1"/>
              <a:t>asking</a:t>
            </a:r>
            <a:r>
              <a:rPr lang="de-DE" sz="1200" spc="-5" baseline="0" dirty="0"/>
              <a:t>, </a:t>
            </a:r>
            <a:r>
              <a:rPr lang="de-DE" sz="1200" spc="-5" baseline="0" dirty="0" err="1"/>
              <a:t>if</a:t>
            </a:r>
            <a:r>
              <a:rPr lang="de-DE" sz="1200" spc="-5" baseline="0" dirty="0"/>
              <a:t> </a:t>
            </a:r>
            <a:r>
              <a:rPr lang="de-DE" sz="1200" spc="-5" baseline="0" dirty="0" err="1"/>
              <a:t>they</a:t>
            </a:r>
            <a:r>
              <a:rPr lang="de-DE" sz="1200" spc="-5" baseline="0" dirty="0"/>
              <a:t> will </a:t>
            </a:r>
            <a:r>
              <a:rPr lang="de-DE" sz="1200" spc="-5" baseline="0" dirty="0" err="1"/>
              <a:t>get</a:t>
            </a:r>
            <a:r>
              <a:rPr lang="de-DE" sz="1200" spc="-5" baseline="0" dirty="0"/>
              <a:t> a </a:t>
            </a:r>
            <a:r>
              <a:rPr lang="de-DE" sz="1200" spc="-5" baseline="0" dirty="0" err="1"/>
              <a:t>new</a:t>
            </a:r>
            <a:r>
              <a:rPr lang="de-DE" sz="1200" spc="-5" baseline="0" dirty="0"/>
              <a:t> student </a:t>
            </a:r>
            <a:r>
              <a:rPr lang="de-DE" sz="1200" spc="-5" baseline="0" dirty="0" err="1"/>
              <a:t>id</a:t>
            </a:r>
            <a:r>
              <a:rPr lang="de-DE" sz="1200" spc="-5" baseline="0" dirty="0"/>
              <a:t> </a:t>
            </a:r>
            <a:r>
              <a:rPr lang="de-DE" sz="1200" spc="-5" baseline="0" dirty="0" err="1"/>
              <a:t>card</a:t>
            </a:r>
            <a:r>
              <a:rPr lang="de-DE" sz="1200" spc="-5" baseline="0" dirty="0"/>
              <a:t> </a:t>
            </a:r>
            <a:r>
              <a:rPr lang="de-DE" sz="1200" spc="-5" baseline="0" dirty="0" err="1"/>
              <a:t>with</a:t>
            </a:r>
            <a:r>
              <a:rPr lang="de-DE" sz="1200" spc="-5" baseline="0" dirty="0"/>
              <a:t> a </a:t>
            </a:r>
            <a:r>
              <a:rPr lang="de-DE" sz="1200" spc="-5" baseline="0" dirty="0" err="1"/>
              <a:t>new</a:t>
            </a:r>
            <a:r>
              <a:rPr lang="de-DE" sz="1200" spc="-5" baseline="0" dirty="0"/>
              <a:t> </a:t>
            </a:r>
            <a:r>
              <a:rPr lang="de-DE" sz="1200" spc="-5" baseline="0" dirty="0" err="1"/>
              <a:t>semester</a:t>
            </a:r>
            <a:r>
              <a:rPr lang="de-DE" sz="1200" spc="-5" baseline="0" dirty="0"/>
              <a:t>. </a:t>
            </a:r>
          </a:p>
          <a:p>
            <a:r>
              <a:rPr lang="de-DE" sz="1200" spc="-5" baseline="0" dirty="0"/>
              <a:t>The </a:t>
            </a:r>
            <a:r>
              <a:rPr lang="de-DE" sz="1200" spc="-5" baseline="0" dirty="0" err="1"/>
              <a:t>answer</a:t>
            </a:r>
            <a:r>
              <a:rPr lang="de-DE" sz="1200" spc="-5" baseline="0" dirty="0"/>
              <a:t> </a:t>
            </a:r>
            <a:r>
              <a:rPr lang="de-DE" sz="1200" spc="-5" baseline="0" dirty="0" err="1"/>
              <a:t>is</a:t>
            </a:r>
            <a:r>
              <a:rPr lang="de-DE" sz="1200" spc="-5" baseline="0" dirty="0"/>
              <a:t> NO</a:t>
            </a:r>
          </a:p>
          <a:p>
            <a:r>
              <a:rPr lang="de-DE" sz="1200" spc="-5" baseline="0" dirty="0" err="1"/>
              <a:t>You</a:t>
            </a:r>
            <a:r>
              <a:rPr lang="de-DE" sz="1200" spc="-5" baseline="0" dirty="0"/>
              <a:t> will </a:t>
            </a:r>
            <a:r>
              <a:rPr lang="de-DE" sz="1200" spc="-5" baseline="0" dirty="0" err="1"/>
              <a:t>keep</a:t>
            </a:r>
            <a:r>
              <a:rPr lang="de-DE" sz="1200" spc="-5" baseline="0" dirty="0"/>
              <a:t> </a:t>
            </a:r>
            <a:r>
              <a:rPr lang="de-DE" sz="1200" spc="-5" baseline="0" dirty="0" err="1"/>
              <a:t>your</a:t>
            </a:r>
            <a:r>
              <a:rPr lang="de-DE" sz="1200" spc="-5" baseline="0" dirty="0"/>
              <a:t> </a:t>
            </a:r>
            <a:r>
              <a:rPr lang="de-DE" sz="1200" spc="-5" baseline="0" dirty="0" err="1"/>
              <a:t>id</a:t>
            </a:r>
            <a:r>
              <a:rPr lang="de-DE" sz="1200" spc="-5" baseline="0" dirty="0"/>
              <a:t> </a:t>
            </a:r>
            <a:r>
              <a:rPr lang="de-DE" sz="1200" spc="-5" baseline="0" dirty="0" err="1"/>
              <a:t>card</a:t>
            </a:r>
            <a:r>
              <a:rPr lang="de-DE" sz="1200" spc="-5" baseline="0" dirty="0"/>
              <a:t> </a:t>
            </a:r>
            <a:r>
              <a:rPr lang="de-DE" sz="1200" spc="-5" baseline="0" dirty="0" err="1"/>
              <a:t>until</a:t>
            </a:r>
            <a:r>
              <a:rPr lang="de-DE" sz="1200" spc="-5" baseline="0" dirty="0"/>
              <a:t> </a:t>
            </a:r>
            <a:r>
              <a:rPr lang="de-DE" sz="1200" spc="-5" baseline="0" dirty="0" err="1"/>
              <a:t>the</a:t>
            </a:r>
            <a:r>
              <a:rPr lang="de-DE" sz="1200" spc="-5" baseline="0" dirty="0"/>
              <a:t> end </a:t>
            </a:r>
            <a:r>
              <a:rPr lang="de-DE" sz="1200" spc="-5" baseline="0" dirty="0" err="1"/>
              <a:t>of</a:t>
            </a:r>
            <a:r>
              <a:rPr lang="de-DE" sz="1200" spc="-5" baseline="0" dirty="0"/>
              <a:t> </a:t>
            </a:r>
            <a:r>
              <a:rPr lang="de-DE" sz="1200" spc="-5" baseline="0" dirty="0" err="1"/>
              <a:t>the</a:t>
            </a:r>
            <a:r>
              <a:rPr lang="de-DE" sz="1200" spc="-5" baseline="0" dirty="0"/>
              <a:t> </a:t>
            </a:r>
            <a:r>
              <a:rPr lang="de-DE" sz="1200" spc="-5" baseline="0" dirty="0" err="1"/>
              <a:t>studies</a:t>
            </a:r>
            <a:r>
              <a:rPr lang="de-DE" sz="1200" spc="-5" baseline="0" dirty="0"/>
              <a:t>, </a:t>
            </a:r>
            <a:r>
              <a:rPr lang="de-DE" sz="1200" spc="-5" baseline="0" dirty="0" err="1"/>
              <a:t>as</a:t>
            </a:r>
            <a:r>
              <a:rPr lang="de-DE" sz="1200" spc="-5" baseline="0" dirty="0"/>
              <a:t> </a:t>
            </a:r>
            <a:r>
              <a:rPr lang="de-DE" sz="1200" spc="-5" baseline="0" dirty="0" err="1"/>
              <a:t>you</a:t>
            </a:r>
            <a:r>
              <a:rPr lang="de-DE" sz="1200" spc="-5" baseline="0" dirty="0"/>
              <a:t> </a:t>
            </a:r>
            <a:r>
              <a:rPr lang="de-DE" sz="1200" spc="-5" baseline="0" dirty="0" err="1"/>
              <a:t>only</a:t>
            </a:r>
            <a:r>
              <a:rPr lang="de-DE" sz="1200" spc="-5" baseline="0" dirty="0"/>
              <a:t> </a:t>
            </a:r>
            <a:r>
              <a:rPr lang="de-DE" sz="1200" spc="-5" baseline="0" dirty="0" err="1"/>
              <a:t>have</a:t>
            </a:r>
            <a:r>
              <a:rPr lang="de-DE" sz="1200" spc="-5" baseline="0" dirty="0"/>
              <a:t> </a:t>
            </a:r>
            <a:r>
              <a:rPr lang="de-DE" sz="1200" spc="-5" baseline="0" dirty="0" err="1"/>
              <a:t>to</a:t>
            </a:r>
            <a:r>
              <a:rPr lang="de-DE" sz="1200" spc="-5" baseline="0" dirty="0"/>
              <a:t> </a:t>
            </a:r>
            <a:r>
              <a:rPr lang="de-DE" sz="1200" spc="-5" baseline="0" dirty="0" err="1"/>
              <a:t>re-new</a:t>
            </a:r>
            <a:r>
              <a:rPr lang="de-DE" sz="1200" spc="-5" baseline="0" dirty="0"/>
              <a:t> </a:t>
            </a:r>
            <a:r>
              <a:rPr lang="de-DE" sz="1200" spc="-5" baseline="0" dirty="0" err="1"/>
              <a:t>the</a:t>
            </a:r>
            <a:r>
              <a:rPr lang="de-DE" sz="1200" spc="-5" baseline="0" dirty="0"/>
              <a:t> </a:t>
            </a:r>
            <a:r>
              <a:rPr lang="de-DE" sz="1200" spc="-5" baseline="0" dirty="0" err="1"/>
              <a:t>print</a:t>
            </a:r>
            <a:r>
              <a:rPr lang="de-DE" sz="1200" spc="-5" baseline="0" dirty="0"/>
              <a:t> on </a:t>
            </a:r>
            <a:r>
              <a:rPr lang="de-DE" sz="1200" spc="-5" baseline="0" dirty="0" err="1"/>
              <a:t>your</a:t>
            </a:r>
            <a:r>
              <a:rPr lang="de-DE" sz="1200" spc="-5" baseline="0" dirty="0"/>
              <a:t> </a:t>
            </a:r>
            <a:r>
              <a:rPr lang="de-DE" sz="1200" spc="-5" baseline="0" dirty="0" err="1"/>
              <a:t>card</a:t>
            </a:r>
            <a:r>
              <a:rPr lang="de-DE" sz="1200" spc="-5" baseline="0" dirty="0"/>
              <a:t>. In </a:t>
            </a:r>
            <a:r>
              <a:rPr lang="de-DE" sz="1200" spc="-5" baseline="0" dirty="0" err="1"/>
              <a:t>order</a:t>
            </a:r>
            <a:r>
              <a:rPr lang="de-DE" sz="1200" spc="-5" baseline="0" dirty="0"/>
              <a:t> </a:t>
            </a:r>
            <a:r>
              <a:rPr lang="de-DE" sz="1200" spc="-5" baseline="0" dirty="0" err="1"/>
              <a:t>to</a:t>
            </a:r>
            <a:r>
              <a:rPr lang="de-DE" sz="1200" spc="-5" baseline="0" dirty="0"/>
              <a:t> </a:t>
            </a:r>
            <a:r>
              <a:rPr lang="de-DE" sz="1200" spc="-5" baseline="0" dirty="0" err="1"/>
              <a:t>up</a:t>
            </a:r>
            <a:r>
              <a:rPr lang="de-DE" sz="1200" spc="-5" baseline="0" dirty="0"/>
              <a:t>-date </a:t>
            </a:r>
            <a:r>
              <a:rPr lang="de-DE" sz="1200" spc="-5" baseline="0" dirty="0" err="1"/>
              <a:t>your</a:t>
            </a:r>
            <a:r>
              <a:rPr lang="de-DE" sz="1200" spc="-5" baseline="0" dirty="0"/>
              <a:t> student </a:t>
            </a:r>
            <a:r>
              <a:rPr lang="de-DE" sz="1200" spc="-5" baseline="0" dirty="0" err="1"/>
              <a:t>id</a:t>
            </a:r>
            <a:r>
              <a:rPr lang="de-DE" sz="1200" spc="-5" baseline="0" dirty="0"/>
              <a:t> </a:t>
            </a:r>
            <a:r>
              <a:rPr lang="de-DE" sz="1200" spc="-5" baseline="0" dirty="0" err="1"/>
              <a:t>card</a:t>
            </a:r>
            <a:r>
              <a:rPr lang="de-DE" sz="1200" spc="-5" baseline="0" dirty="0"/>
              <a:t>, </a:t>
            </a:r>
            <a:r>
              <a:rPr lang="de-DE" sz="1200" spc="-5" baseline="0" dirty="0" err="1"/>
              <a:t>you</a:t>
            </a:r>
            <a:r>
              <a:rPr lang="de-DE" sz="1200" spc="-5" baseline="0" dirty="0"/>
              <a:t> </a:t>
            </a:r>
            <a:r>
              <a:rPr lang="de-DE" sz="1200" spc="-5" baseline="0" dirty="0" err="1"/>
              <a:t>can</a:t>
            </a:r>
            <a:r>
              <a:rPr lang="de-DE" sz="1200" spc="-5" baseline="0" dirty="0"/>
              <a:t> </a:t>
            </a:r>
            <a:r>
              <a:rPr lang="de-DE" sz="1200" spc="-5" baseline="0" dirty="0" err="1"/>
              <a:t>use</a:t>
            </a:r>
            <a:r>
              <a:rPr lang="de-DE" sz="1200" spc="-5" baseline="0" dirty="0"/>
              <a:t> </a:t>
            </a:r>
            <a:r>
              <a:rPr lang="de-DE" sz="1200" spc="-5" baseline="0" dirty="0" err="1"/>
              <a:t>one</a:t>
            </a:r>
            <a:r>
              <a:rPr lang="de-DE" sz="1200" spc="-5" baseline="0" dirty="0"/>
              <a:t> </a:t>
            </a:r>
            <a:r>
              <a:rPr lang="de-DE" sz="1200" spc="-5" baseline="0" dirty="0" err="1"/>
              <a:t>of</a:t>
            </a:r>
            <a:r>
              <a:rPr lang="de-DE" sz="1200" spc="-5" baseline="0" dirty="0"/>
              <a:t> </a:t>
            </a:r>
            <a:r>
              <a:rPr lang="de-DE" sz="1200" spc="-5" baseline="0" dirty="0" err="1"/>
              <a:t>the</a:t>
            </a:r>
            <a:r>
              <a:rPr lang="de-DE" sz="1200" spc="-5" baseline="0" dirty="0"/>
              <a:t> </a:t>
            </a:r>
            <a:r>
              <a:rPr lang="de-DE" sz="1200" spc="-5" baseline="0" dirty="0" err="1"/>
              <a:t>machines</a:t>
            </a:r>
            <a:r>
              <a:rPr lang="de-DE" sz="1200" spc="-5" baseline="0" dirty="0"/>
              <a:t> on </a:t>
            </a:r>
            <a:r>
              <a:rPr lang="de-DE" sz="1200" spc="-5" baseline="0" dirty="0" err="1"/>
              <a:t>campus</a:t>
            </a:r>
            <a:r>
              <a:rPr lang="de-DE" sz="1200" spc="-5" baseline="0" dirty="0"/>
              <a:t>. </a:t>
            </a:r>
          </a:p>
          <a:p>
            <a:r>
              <a:rPr lang="de-DE" sz="1200" spc="-5" baseline="0" dirty="0" err="1"/>
              <a:t>Please</a:t>
            </a:r>
            <a:r>
              <a:rPr lang="de-DE" sz="1200" spc="-5" baseline="0" dirty="0"/>
              <a:t> </a:t>
            </a:r>
            <a:r>
              <a:rPr lang="de-DE" sz="1200" spc="-5" baseline="0" dirty="0" err="1"/>
              <a:t>make</a:t>
            </a:r>
            <a:r>
              <a:rPr lang="de-DE" sz="1200" spc="-5" baseline="0" dirty="0"/>
              <a:t> </a:t>
            </a:r>
            <a:r>
              <a:rPr lang="de-DE" sz="1200" spc="-5" baseline="0" dirty="0" err="1"/>
              <a:t>sure</a:t>
            </a:r>
            <a:r>
              <a:rPr lang="de-DE" sz="1200" spc="-5" baseline="0" dirty="0"/>
              <a:t> </a:t>
            </a:r>
            <a:r>
              <a:rPr lang="de-DE" sz="1200" spc="-5" baseline="0" dirty="0" err="1"/>
              <a:t>to</a:t>
            </a:r>
            <a:r>
              <a:rPr lang="de-DE" sz="1200" spc="-5" baseline="0" dirty="0"/>
              <a:t> </a:t>
            </a:r>
            <a:r>
              <a:rPr lang="de-DE" sz="1200" spc="-5" baseline="0" dirty="0" err="1"/>
              <a:t>re-new</a:t>
            </a:r>
            <a:r>
              <a:rPr lang="de-DE" sz="1200" spc="-5" baseline="0" dirty="0"/>
              <a:t> </a:t>
            </a:r>
            <a:r>
              <a:rPr lang="de-DE" sz="1200" spc="-5" baseline="0" dirty="0" err="1"/>
              <a:t>your</a:t>
            </a:r>
            <a:r>
              <a:rPr lang="de-DE" sz="1200" spc="-5" baseline="0" dirty="0"/>
              <a:t> </a:t>
            </a:r>
            <a:r>
              <a:rPr lang="de-DE" sz="1200" spc="-5" baseline="0" dirty="0" err="1"/>
              <a:t>card</a:t>
            </a:r>
            <a:r>
              <a:rPr lang="de-DE" sz="1200" spc="-5" baseline="0" dirty="0"/>
              <a:t> </a:t>
            </a:r>
            <a:r>
              <a:rPr lang="de-DE" sz="1200" spc="-5" baseline="0" dirty="0" err="1"/>
              <a:t>right</a:t>
            </a:r>
            <a:r>
              <a:rPr lang="de-DE" sz="1200" spc="-5" baseline="0" dirty="0"/>
              <a:t> after </a:t>
            </a:r>
            <a:r>
              <a:rPr lang="de-DE" sz="1200" spc="-5" baseline="0" dirty="0" err="1"/>
              <a:t>you</a:t>
            </a:r>
            <a:r>
              <a:rPr lang="de-DE" sz="1200" spc="-5" baseline="0" dirty="0"/>
              <a:t> </a:t>
            </a:r>
            <a:r>
              <a:rPr lang="de-DE" sz="1200" spc="-5" baseline="0" dirty="0" err="1"/>
              <a:t>have</a:t>
            </a:r>
            <a:r>
              <a:rPr lang="de-DE" sz="1200" spc="-5" baseline="0" dirty="0"/>
              <a:t> </a:t>
            </a:r>
            <a:r>
              <a:rPr lang="de-DE" sz="1200" spc="-5" baseline="0" dirty="0" err="1"/>
              <a:t>re</a:t>
            </a:r>
            <a:r>
              <a:rPr lang="de-DE" sz="1200" spc="-5" baseline="0" dirty="0"/>
              <a:t>-registered </a:t>
            </a:r>
            <a:r>
              <a:rPr lang="de-DE" sz="1200" spc="-5" baseline="0" dirty="0" err="1"/>
              <a:t>for</a:t>
            </a:r>
            <a:r>
              <a:rPr lang="de-DE" sz="1200" spc="-5" baseline="0" dirty="0"/>
              <a:t> </a:t>
            </a:r>
            <a:r>
              <a:rPr lang="de-DE" sz="1200" spc="-5" baseline="0" dirty="0" err="1"/>
              <a:t>the</a:t>
            </a:r>
            <a:r>
              <a:rPr lang="de-DE" sz="1200" spc="-5" baseline="0" dirty="0"/>
              <a:t> </a:t>
            </a:r>
            <a:r>
              <a:rPr lang="de-DE" sz="1200" spc="-5" baseline="0" dirty="0" err="1"/>
              <a:t>upcoming</a:t>
            </a:r>
            <a:r>
              <a:rPr lang="de-DE" sz="1200" spc="-5" baseline="0" dirty="0"/>
              <a:t> </a:t>
            </a:r>
            <a:r>
              <a:rPr lang="de-DE" sz="1200" spc="-5" baseline="0" dirty="0" err="1"/>
              <a:t>semester</a:t>
            </a:r>
            <a:r>
              <a:rPr lang="de-DE" sz="1200" spc="-5" baseline="0" dirty="0"/>
              <a:t>. </a:t>
            </a:r>
            <a:r>
              <a:rPr lang="de-DE" sz="1200" spc="-5" baseline="0" dirty="0" err="1"/>
              <a:t>Only</a:t>
            </a:r>
            <a:r>
              <a:rPr lang="de-DE" sz="1200" spc="-5" baseline="0" dirty="0"/>
              <a:t> </a:t>
            </a:r>
            <a:r>
              <a:rPr lang="de-DE" sz="1200" spc="-5" baseline="0" dirty="0" err="1"/>
              <a:t>then</a:t>
            </a:r>
            <a:r>
              <a:rPr lang="de-DE" sz="1200" spc="-5" baseline="0" dirty="0"/>
              <a:t> </a:t>
            </a:r>
            <a:r>
              <a:rPr lang="de-DE" sz="1200" spc="-5" baseline="0" dirty="0" err="1"/>
              <a:t>the</a:t>
            </a:r>
            <a:r>
              <a:rPr lang="de-DE" sz="1200" spc="-5" baseline="0" dirty="0"/>
              <a:t> </a:t>
            </a:r>
            <a:r>
              <a:rPr lang="de-DE" sz="1200" spc="-5" baseline="0" dirty="0" err="1"/>
              <a:t>card</a:t>
            </a:r>
            <a:r>
              <a:rPr lang="de-DE" sz="1200" spc="-5" baseline="0" dirty="0"/>
              <a:t> </a:t>
            </a:r>
            <a:r>
              <a:rPr lang="de-DE" sz="1200" spc="-5" baseline="0" dirty="0" err="1"/>
              <a:t>is</a:t>
            </a:r>
            <a:r>
              <a:rPr lang="de-DE" sz="1200" spc="-5" baseline="0" dirty="0"/>
              <a:t> valid. </a:t>
            </a:r>
          </a:p>
          <a:p>
            <a:r>
              <a:rPr lang="de-DE" sz="1200" spc="-5" baseline="0" dirty="0" err="1"/>
              <a:t>You</a:t>
            </a:r>
            <a:r>
              <a:rPr lang="de-DE" sz="1200" spc="-5" baseline="0" dirty="0"/>
              <a:t> </a:t>
            </a:r>
            <a:r>
              <a:rPr lang="de-DE" sz="1200" spc="-5" baseline="0" dirty="0" err="1"/>
              <a:t>can</a:t>
            </a:r>
            <a:r>
              <a:rPr lang="de-DE" sz="1200" spc="-5" baseline="0" dirty="0"/>
              <a:t> </a:t>
            </a:r>
            <a:r>
              <a:rPr lang="de-DE" sz="1200" spc="-5" baseline="0" dirty="0" err="1"/>
              <a:t>take</a:t>
            </a:r>
            <a:r>
              <a:rPr lang="de-DE" sz="1200" spc="-5" baseline="0" dirty="0"/>
              <a:t> </a:t>
            </a:r>
            <a:r>
              <a:rPr lang="de-DE" sz="1200" spc="-5" baseline="0" dirty="0" err="1"/>
              <a:t>the</a:t>
            </a:r>
            <a:r>
              <a:rPr lang="de-DE" sz="1200" spc="-5" baseline="0" dirty="0"/>
              <a:t> </a:t>
            </a:r>
            <a:r>
              <a:rPr lang="de-DE" sz="1200" spc="-5" baseline="0" dirty="0" err="1"/>
              <a:t>city</a:t>
            </a:r>
            <a:r>
              <a:rPr lang="de-DE" sz="1200" spc="-5" baseline="0" dirty="0"/>
              <a:t> </a:t>
            </a:r>
            <a:r>
              <a:rPr lang="de-DE" sz="1200" spc="-5" baseline="0" dirty="0" err="1"/>
              <a:t>bus</a:t>
            </a:r>
            <a:r>
              <a:rPr lang="de-DE" sz="1200" spc="-5" baseline="0" dirty="0"/>
              <a:t> </a:t>
            </a:r>
            <a:r>
              <a:rPr lang="de-DE" sz="1200" spc="-5" baseline="0" dirty="0" err="1"/>
              <a:t>here</a:t>
            </a:r>
            <a:r>
              <a:rPr lang="de-DE" sz="1200" spc="-5" baseline="0" dirty="0"/>
              <a:t> in Göttingen and also </a:t>
            </a:r>
            <a:r>
              <a:rPr lang="de-DE" sz="1200" spc="-5" baseline="0" dirty="0" err="1"/>
              <a:t>the</a:t>
            </a:r>
            <a:r>
              <a:rPr lang="de-DE" sz="1200" spc="-5" baseline="0" dirty="0"/>
              <a:t> regional </a:t>
            </a:r>
            <a:r>
              <a:rPr lang="de-DE" sz="1200" spc="-5" baseline="0" dirty="0" err="1"/>
              <a:t>trains</a:t>
            </a:r>
            <a:r>
              <a:rPr lang="de-DE" sz="1200" spc="-5" baseline="0" dirty="0"/>
              <a:t> in </a:t>
            </a:r>
            <a:r>
              <a:rPr lang="de-DE" sz="1200" spc="-5" baseline="0" dirty="0" err="1"/>
              <a:t>lower</a:t>
            </a:r>
            <a:r>
              <a:rPr lang="de-DE" sz="1200" spc="-5" baseline="0" dirty="0"/>
              <a:t> </a:t>
            </a:r>
            <a:r>
              <a:rPr lang="de-DE" sz="1200" spc="-5" baseline="0" dirty="0" err="1"/>
              <a:t>saxony</a:t>
            </a:r>
            <a:r>
              <a:rPr lang="de-DE" sz="1200" spc="-5" baseline="0" dirty="0"/>
              <a:t> </a:t>
            </a:r>
            <a:r>
              <a:rPr lang="de-DE" sz="1200" spc="-5" baseline="0" dirty="0" err="1"/>
              <a:t>for</a:t>
            </a:r>
            <a:r>
              <a:rPr lang="de-DE" sz="1200" spc="-5" baseline="0" dirty="0"/>
              <a:t> </a:t>
            </a:r>
            <a:r>
              <a:rPr lang="de-DE" sz="1200" spc="-5" baseline="0" dirty="0" err="1"/>
              <a:t>free</a:t>
            </a:r>
            <a:r>
              <a:rPr lang="de-DE" sz="1200" spc="-5" baseline="0" dirty="0"/>
              <a:t>.  </a:t>
            </a:r>
          </a:p>
          <a:p>
            <a:r>
              <a:rPr lang="de-DE" sz="1200" spc="-5" baseline="0" dirty="0"/>
              <a:t>In </a:t>
            </a:r>
            <a:r>
              <a:rPr lang="de-DE" sz="1200" spc="-5" baseline="0" dirty="0" err="1"/>
              <a:t>addition</a:t>
            </a:r>
            <a:r>
              <a:rPr lang="de-DE" sz="1200" spc="-5" baseline="0" dirty="0"/>
              <a:t>, </a:t>
            </a:r>
            <a:r>
              <a:rPr lang="de-DE" sz="1200" spc="-5" baseline="0" dirty="0" err="1"/>
              <a:t>you</a:t>
            </a:r>
            <a:r>
              <a:rPr lang="de-DE" sz="1200" spc="-5" baseline="0" dirty="0"/>
              <a:t> </a:t>
            </a:r>
            <a:r>
              <a:rPr lang="de-DE" sz="1200" spc="-5" baseline="0" dirty="0" err="1"/>
              <a:t>can</a:t>
            </a:r>
            <a:r>
              <a:rPr lang="de-DE" sz="1200" spc="-5" baseline="0" dirty="0"/>
              <a:t> also </a:t>
            </a:r>
            <a:r>
              <a:rPr lang="de-DE" sz="1200" spc="-5" baseline="0" dirty="0" err="1"/>
              <a:t>join</a:t>
            </a:r>
            <a:r>
              <a:rPr lang="de-DE" sz="1200" spc="-5" baseline="0" dirty="0"/>
              <a:t> </a:t>
            </a:r>
            <a:r>
              <a:rPr lang="de-DE" sz="1200" spc="-5" baseline="0" dirty="0" err="1"/>
              <a:t>culture</a:t>
            </a:r>
            <a:r>
              <a:rPr lang="de-DE" sz="1200" spc="-5" baseline="0" dirty="0"/>
              <a:t> </a:t>
            </a:r>
            <a:r>
              <a:rPr lang="de-DE" sz="1200" spc="-5" baseline="0" dirty="0" err="1"/>
              <a:t>events</a:t>
            </a:r>
            <a:r>
              <a:rPr lang="de-DE" sz="1200" spc="-5" baseline="0" dirty="0"/>
              <a:t> in Göttingen </a:t>
            </a:r>
            <a:r>
              <a:rPr lang="de-DE" sz="1200" spc="-5" baseline="0" dirty="0" err="1"/>
              <a:t>for</a:t>
            </a:r>
            <a:r>
              <a:rPr lang="de-DE" sz="1200" spc="-5" baseline="0" dirty="0"/>
              <a:t> </a:t>
            </a:r>
            <a:r>
              <a:rPr lang="de-DE" sz="1200" spc="-5" baseline="0" dirty="0" err="1"/>
              <a:t>free</a:t>
            </a:r>
            <a:r>
              <a:rPr lang="de-DE" sz="1200" spc="-5" baseline="0" dirty="0"/>
              <a:t> </a:t>
            </a:r>
            <a:r>
              <a:rPr lang="de-DE" sz="1200" spc="-5" baseline="0" dirty="0" err="1"/>
              <a:t>or</a:t>
            </a:r>
            <a:r>
              <a:rPr lang="de-DE" sz="1200" spc="-5" baseline="0" dirty="0"/>
              <a:t> at least </a:t>
            </a:r>
            <a:r>
              <a:rPr lang="de-DE" sz="1200" spc="-5" baseline="0" dirty="0" err="1"/>
              <a:t>for</a:t>
            </a:r>
            <a:r>
              <a:rPr lang="de-DE" sz="1200" spc="-5" baseline="0" dirty="0"/>
              <a:t> </a:t>
            </a:r>
            <a:r>
              <a:rPr lang="de-DE" sz="1200" spc="-5" baseline="0" dirty="0" err="1"/>
              <a:t>reduced</a:t>
            </a:r>
            <a:r>
              <a:rPr lang="de-DE" sz="1200" spc="-5" baseline="0" dirty="0"/>
              <a:t> </a:t>
            </a:r>
            <a:r>
              <a:rPr lang="de-DE" sz="1200" spc="-5" baseline="0" dirty="0" err="1"/>
              <a:t>prices</a:t>
            </a:r>
            <a:r>
              <a:rPr lang="de-DE" sz="1200" spc="-5" baseline="0" dirty="0"/>
              <a:t>. </a:t>
            </a:r>
          </a:p>
          <a:p>
            <a:endParaRPr lang="de-DE" sz="1200" spc="-5" baseline="0" dirty="0"/>
          </a:p>
        </p:txBody>
      </p:sp>
    </p:spTree>
    <p:extLst>
      <p:ext uri="{BB962C8B-B14F-4D97-AF65-F5344CB8AC3E}">
        <p14:creationId xmlns:p14="http://schemas.microsoft.com/office/powerpoint/2010/main" val="215482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Ausflüge</a:t>
            </a:r>
          </a:p>
          <a:p>
            <a:endParaRPr lang="de-DE" dirty="0"/>
          </a:p>
          <a:p>
            <a:r>
              <a:rPr lang="de-DE" dirty="0"/>
              <a:t>Jedes Semester plant das International Office Ausflüge für Sie in</a:t>
            </a:r>
            <a:r>
              <a:rPr lang="de-DE" baseline="0" dirty="0"/>
              <a:t> das Umland von Göttingen, an denen Sie kostenfrei oder stark vergünstigt teilnehmen können. </a:t>
            </a:r>
          </a:p>
          <a:p>
            <a:r>
              <a:rPr lang="de-DE" baseline="0" dirty="0"/>
              <a:t>Das Programm ist sehr vielfältig und abwechslungsreich, so dass hoffentlich für jeden Geschmack etwas dabei ist. </a:t>
            </a:r>
            <a:endParaRPr lang="de-DE" dirty="0"/>
          </a:p>
          <a:p>
            <a:endParaRPr lang="de-DE" dirty="0"/>
          </a:p>
          <a:p>
            <a:r>
              <a:rPr lang="de-DE" dirty="0"/>
              <a:t>Die</a:t>
            </a:r>
            <a:r>
              <a:rPr lang="de-DE" baseline="0" dirty="0"/>
              <a:t> Anmeldungen erfolgen über die hier genannte Website. Wir freuen uns über Ihre Teilnahme!</a:t>
            </a:r>
            <a:endParaRPr lang="de-DE" dirty="0"/>
          </a:p>
        </p:txBody>
      </p:sp>
    </p:spTree>
    <p:extLst>
      <p:ext uri="{BB962C8B-B14F-4D97-AF65-F5344CB8AC3E}">
        <p14:creationId xmlns:p14="http://schemas.microsoft.com/office/powerpoint/2010/main" val="4280202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286962" rtl="0" eaLnBrk="1" fontAlgn="auto" latinLnBrk="0" hangingPunct="1">
              <a:lnSpc>
                <a:spcPct val="100000"/>
              </a:lnSpc>
              <a:spcBef>
                <a:spcPts val="0"/>
              </a:spcBef>
              <a:spcAft>
                <a:spcPts val="0"/>
              </a:spcAft>
              <a:buClrTx/>
              <a:buSzTx/>
              <a:buFontTx/>
              <a:buNone/>
              <a:tabLst/>
              <a:defRPr/>
            </a:pPr>
            <a:r>
              <a:rPr lang="de-DE" dirty="0" err="1"/>
              <a:t>If</a:t>
            </a:r>
            <a:r>
              <a:rPr lang="de-DE" dirty="0"/>
              <a:t> </a:t>
            </a:r>
            <a:r>
              <a:rPr lang="de-DE" dirty="0" err="1"/>
              <a:t>you</a:t>
            </a:r>
            <a:r>
              <a:rPr lang="de-DE" dirty="0"/>
              <a:t> </a:t>
            </a:r>
            <a:r>
              <a:rPr lang="de-DE" dirty="0" err="1"/>
              <a:t>want</a:t>
            </a:r>
            <a:r>
              <a:rPr lang="de-DE" dirty="0"/>
              <a:t> </a:t>
            </a:r>
            <a:r>
              <a:rPr lang="de-DE" dirty="0" err="1"/>
              <a:t>to</a:t>
            </a:r>
            <a:r>
              <a:rPr lang="de-DE" dirty="0"/>
              <a:t> </a:t>
            </a:r>
            <a:r>
              <a:rPr lang="de-DE" dirty="0" err="1"/>
              <a:t>improve</a:t>
            </a:r>
            <a:r>
              <a:rPr lang="de-DE" dirty="0"/>
              <a:t> </a:t>
            </a:r>
            <a:r>
              <a:rPr lang="de-DE" dirty="0" err="1"/>
              <a:t>your</a:t>
            </a:r>
            <a:r>
              <a:rPr lang="de-DE" dirty="0"/>
              <a:t> </a:t>
            </a:r>
            <a:r>
              <a:rPr lang="de-DE" dirty="0" err="1"/>
              <a:t>language</a:t>
            </a:r>
            <a:r>
              <a:rPr lang="de-DE" dirty="0"/>
              <a:t> </a:t>
            </a:r>
            <a:r>
              <a:rPr lang="de-DE" dirty="0" err="1"/>
              <a:t>skills</a:t>
            </a:r>
            <a:r>
              <a:rPr lang="de-DE" dirty="0"/>
              <a:t>, German </a:t>
            </a:r>
            <a:r>
              <a:rPr lang="de-DE" dirty="0" err="1"/>
              <a:t>or</a:t>
            </a:r>
            <a:r>
              <a:rPr lang="de-DE" dirty="0"/>
              <a:t> </a:t>
            </a:r>
            <a:r>
              <a:rPr lang="de-DE" dirty="0" err="1"/>
              <a:t>any</a:t>
            </a:r>
            <a:r>
              <a:rPr lang="de-DE" dirty="0"/>
              <a:t> </a:t>
            </a:r>
            <a:r>
              <a:rPr lang="de-DE" dirty="0" err="1"/>
              <a:t>other</a:t>
            </a:r>
            <a:r>
              <a:rPr lang="de-DE" dirty="0"/>
              <a:t> </a:t>
            </a:r>
            <a:r>
              <a:rPr lang="de-DE" dirty="0" err="1"/>
              <a:t>languaege</a:t>
            </a:r>
            <a:r>
              <a:rPr lang="de-DE" dirty="0"/>
              <a:t>, </a:t>
            </a:r>
            <a:r>
              <a:rPr lang="de-DE" dirty="0" err="1"/>
              <a:t>you</a:t>
            </a:r>
            <a:r>
              <a:rPr lang="de-DE" dirty="0"/>
              <a:t> </a:t>
            </a:r>
            <a:r>
              <a:rPr lang="de-DE" dirty="0" err="1"/>
              <a:t>can</a:t>
            </a:r>
            <a:r>
              <a:rPr lang="de-DE" dirty="0"/>
              <a:t> do </a:t>
            </a:r>
            <a:r>
              <a:rPr lang="de-DE" dirty="0" err="1"/>
              <a:t>that</a:t>
            </a:r>
            <a:r>
              <a:rPr lang="de-DE" dirty="0"/>
              <a:t> </a:t>
            </a:r>
            <a:r>
              <a:rPr lang="de-DE" dirty="0" err="1"/>
              <a:t>next</a:t>
            </a:r>
            <a:r>
              <a:rPr lang="de-DE" dirty="0"/>
              <a:t> </a:t>
            </a:r>
            <a:r>
              <a:rPr lang="de-DE" dirty="0" err="1"/>
              <a:t>to</a:t>
            </a:r>
            <a:r>
              <a:rPr lang="de-DE" dirty="0"/>
              <a:t> </a:t>
            </a:r>
            <a:r>
              <a:rPr lang="de-DE" dirty="0" err="1"/>
              <a:t>your</a:t>
            </a:r>
            <a:r>
              <a:rPr lang="de-DE" dirty="0"/>
              <a:t> </a:t>
            </a:r>
            <a:r>
              <a:rPr lang="de-DE" dirty="0" err="1"/>
              <a:t>studies</a:t>
            </a:r>
            <a:r>
              <a:rPr lang="de-DE" dirty="0"/>
              <a:t> at </a:t>
            </a:r>
            <a:r>
              <a:rPr lang="de-DE" dirty="0" err="1"/>
              <a:t>the</a:t>
            </a:r>
            <a:r>
              <a:rPr lang="de-DE" dirty="0"/>
              <a:t> University </a:t>
            </a:r>
            <a:r>
              <a:rPr lang="de-DE" dirty="0" err="1"/>
              <a:t>for</a:t>
            </a:r>
            <a:r>
              <a:rPr lang="de-DE" dirty="0"/>
              <a:t> </a:t>
            </a:r>
            <a:r>
              <a:rPr lang="de-DE" dirty="0" err="1"/>
              <a:t>free</a:t>
            </a:r>
            <a:r>
              <a:rPr lang="de-DE" dirty="0"/>
              <a:t>. </a:t>
            </a:r>
          </a:p>
          <a:p>
            <a:pPr marL="0" marR="0" lvl="0" indent="0" algn="l" defTabSz="286962" rtl="0" eaLnBrk="1" fontAlgn="auto" latinLnBrk="0" hangingPunct="1">
              <a:lnSpc>
                <a:spcPct val="100000"/>
              </a:lnSpc>
              <a:spcBef>
                <a:spcPts val="0"/>
              </a:spcBef>
              <a:spcAft>
                <a:spcPts val="0"/>
              </a:spcAft>
              <a:buClrTx/>
              <a:buSzTx/>
              <a:buFontTx/>
              <a:buNone/>
              <a:tabLst/>
              <a:defRPr/>
            </a:pPr>
            <a:r>
              <a:rPr lang="de-DE" dirty="0" err="1"/>
              <a:t>There</a:t>
            </a:r>
            <a:r>
              <a:rPr lang="de-DE" dirty="0"/>
              <a:t> </a:t>
            </a:r>
            <a:r>
              <a:rPr lang="de-DE" dirty="0" err="1"/>
              <a:t>are</a:t>
            </a:r>
            <a:r>
              <a:rPr lang="de-DE" dirty="0"/>
              <a:t> different </a:t>
            </a:r>
            <a:r>
              <a:rPr lang="de-DE" dirty="0" err="1"/>
              <a:t>kind</a:t>
            </a:r>
            <a:r>
              <a:rPr lang="de-DE" dirty="0"/>
              <a:t> </a:t>
            </a:r>
            <a:r>
              <a:rPr lang="de-DE" dirty="0" err="1"/>
              <a:t>of</a:t>
            </a:r>
            <a:r>
              <a:rPr lang="de-DE" dirty="0"/>
              <a:t> </a:t>
            </a:r>
            <a:r>
              <a:rPr lang="de-DE" dirty="0" err="1"/>
              <a:t>courses</a:t>
            </a:r>
            <a:r>
              <a:rPr lang="de-DE" dirty="0"/>
              <a:t>, </a:t>
            </a:r>
            <a:r>
              <a:rPr lang="de-DE" dirty="0" err="1"/>
              <a:t>that</a:t>
            </a:r>
            <a:r>
              <a:rPr lang="de-DE" dirty="0"/>
              <a:t> </a:t>
            </a:r>
            <a:r>
              <a:rPr lang="de-DE" dirty="0" err="1"/>
              <a:t>you</a:t>
            </a:r>
            <a:r>
              <a:rPr lang="de-DE" dirty="0"/>
              <a:t> </a:t>
            </a:r>
            <a:r>
              <a:rPr lang="de-DE" dirty="0" err="1"/>
              <a:t>can</a:t>
            </a:r>
            <a:r>
              <a:rPr lang="de-DE" dirty="0"/>
              <a:t> </a:t>
            </a:r>
            <a:r>
              <a:rPr lang="de-DE" dirty="0" err="1"/>
              <a:t>join</a:t>
            </a:r>
            <a:r>
              <a:rPr lang="de-DE" dirty="0"/>
              <a:t> at </a:t>
            </a:r>
            <a:r>
              <a:rPr lang="de-DE" dirty="0" err="1"/>
              <a:t>the</a:t>
            </a:r>
            <a:r>
              <a:rPr lang="de-DE" dirty="0"/>
              <a:t> Lektorat DaF </a:t>
            </a:r>
            <a:r>
              <a:rPr lang="de-DE" dirty="0" err="1"/>
              <a:t>or</a:t>
            </a:r>
            <a:r>
              <a:rPr lang="de-DE" dirty="0"/>
              <a:t> </a:t>
            </a:r>
            <a:r>
              <a:rPr lang="de-DE" dirty="0" err="1"/>
              <a:t>the</a:t>
            </a:r>
            <a:r>
              <a:rPr lang="de-DE" dirty="0"/>
              <a:t> ZESS. </a:t>
            </a:r>
            <a:r>
              <a:rPr lang="de-DE" dirty="0" err="1"/>
              <a:t>Please</a:t>
            </a:r>
            <a:r>
              <a:rPr lang="de-DE" dirty="0"/>
              <a:t> just </a:t>
            </a:r>
            <a:r>
              <a:rPr lang="de-DE" dirty="0" err="1"/>
              <a:t>contact</a:t>
            </a:r>
            <a:r>
              <a:rPr lang="de-DE" dirty="0"/>
              <a:t> </a:t>
            </a:r>
            <a:r>
              <a:rPr lang="de-DE" dirty="0" err="1"/>
              <a:t>them</a:t>
            </a:r>
            <a:r>
              <a:rPr lang="de-DE" dirty="0"/>
              <a:t> and </a:t>
            </a:r>
            <a:r>
              <a:rPr lang="de-DE" dirty="0" err="1"/>
              <a:t>ask</a:t>
            </a:r>
            <a:r>
              <a:rPr lang="de-DE" dirty="0"/>
              <a:t> </a:t>
            </a:r>
            <a:r>
              <a:rPr lang="de-DE" dirty="0" err="1"/>
              <a:t>for</a:t>
            </a:r>
            <a:r>
              <a:rPr lang="de-DE" dirty="0"/>
              <a:t> </a:t>
            </a:r>
            <a:r>
              <a:rPr lang="de-DE" dirty="0" err="1"/>
              <a:t>detailed</a:t>
            </a:r>
            <a:r>
              <a:rPr lang="de-DE" dirty="0"/>
              <a:t> </a:t>
            </a:r>
            <a:r>
              <a:rPr lang="de-DE" dirty="0" err="1"/>
              <a:t>information</a:t>
            </a:r>
            <a:r>
              <a:rPr lang="de-DE" dirty="0"/>
              <a:t> and </a:t>
            </a:r>
            <a:r>
              <a:rPr lang="de-DE" dirty="0" err="1"/>
              <a:t>the</a:t>
            </a:r>
            <a:r>
              <a:rPr lang="de-DE" dirty="0"/>
              <a:t> </a:t>
            </a:r>
            <a:r>
              <a:rPr lang="de-DE" dirty="0" err="1"/>
              <a:t>course</a:t>
            </a:r>
            <a:r>
              <a:rPr lang="de-DE" dirty="0"/>
              <a:t> </a:t>
            </a:r>
            <a:r>
              <a:rPr lang="de-DE" dirty="0" err="1"/>
              <a:t>schedule</a:t>
            </a:r>
            <a:r>
              <a:rPr lang="de-DE" dirty="0"/>
              <a:t>. </a:t>
            </a:r>
          </a:p>
          <a:p>
            <a:endParaRPr lang="de-DE" dirty="0"/>
          </a:p>
        </p:txBody>
      </p:sp>
    </p:spTree>
    <p:extLst>
      <p:ext uri="{BB962C8B-B14F-4D97-AF65-F5344CB8AC3E}">
        <p14:creationId xmlns:p14="http://schemas.microsoft.com/office/powerpoint/2010/main" val="2607986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Another</a:t>
            </a:r>
            <a:r>
              <a:rPr lang="de-DE" dirty="0"/>
              <a:t> </a:t>
            </a:r>
            <a:r>
              <a:rPr lang="de-DE" dirty="0" err="1"/>
              <a:t>very</a:t>
            </a:r>
            <a:r>
              <a:rPr lang="de-DE" dirty="0"/>
              <a:t> </a:t>
            </a:r>
            <a:r>
              <a:rPr lang="de-DE" dirty="0" err="1"/>
              <a:t>interesting</a:t>
            </a:r>
            <a:r>
              <a:rPr lang="de-DE" dirty="0"/>
              <a:t> </a:t>
            </a:r>
            <a:r>
              <a:rPr lang="de-DE" dirty="0" err="1"/>
              <a:t>option</a:t>
            </a:r>
            <a:r>
              <a:rPr lang="de-DE" dirty="0"/>
              <a:t> </a:t>
            </a:r>
            <a:r>
              <a:rPr lang="de-DE" dirty="0" err="1"/>
              <a:t>to</a:t>
            </a:r>
            <a:r>
              <a:rPr lang="de-DE" dirty="0"/>
              <a:t> follow </a:t>
            </a:r>
            <a:r>
              <a:rPr lang="de-DE" dirty="0" err="1"/>
              <a:t>your</a:t>
            </a:r>
            <a:r>
              <a:rPr lang="de-DE" dirty="0"/>
              <a:t> </a:t>
            </a:r>
            <a:r>
              <a:rPr lang="de-DE" dirty="0" err="1"/>
              <a:t>interest</a:t>
            </a:r>
            <a:r>
              <a:rPr lang="de-DE" dirty="0"/>
              <a:t> and </a:t>
            </a:r>
            <a:r>
              <a:rPr lang="de-DE" dirty="0" err="1"/>
              <a:t>getting</a:t>
            </a:r>
            <a:r>
              <a:rPr lang="de-DE" dirty="0"/>
              <a:t> in </a:t>
            </a:r>
            <a:r>
              <a:rPr lang="de-DE" dirty="0" err="1"/>
              <a:t>contact</a:t>
            </a:r>
            <a:r>
              <a:rPr lang="de-DE" dirty="0"/>
              <a:t> </a:t>
            </a:r>
            <a:r>
              <a:rPr lang="de-DE" dirty="0" err="1"/>
              <a:t>to</a:t>
            </a:r>
            <a:r>
              <a:rPr lang="de-DE" dirty="0"/>
              <a:t> </a:t>
            </a:r>
            <a:r>
              <a:rPr lang="de-DE" dirty="0" err="1"/>
              <a:t>other</a:t>
            </a:r>
            <a:r>
              <a:rPr lang="de-DE" dirty="0"/>
              <a:t> </a:t>
            </a:r>
            <a:r>
              <a:rPr lang="de-DE" dirty="0" err="1"/>
              <a:t>people</a:t>
            </a:r>
            <a:r>
              <a:rPr lang="de-DE" dirty="0"/>
              <a:t> </a:t>
            </a:r>
            <a:r>
              <a:rPr lang="de-DE" dirty="0" err="1"/>
              <a:t>is</a:t>
            </a:r>
            <a:r>
              <a:rPr lang="de-DE" dirty="0"/>
              <a:t> </a:t>
            </a:r>
            <a:r>
              <a:rPr lang="de-DE" dirty="0" err="1"/>
              <a:t>the</a:t>
            </a:r>
            <a:r>
              <a:rPr lang="de-DE" dirty="0"/>
              <a:t> </a:t>
            </a:r>
            <a:r>
              <a:rPr lang="de-DE" dirty="0" err="1"/>
              <a:t>foyer</a:t>
            </a:r>
            <a:r>
              <a:rPr lang="de-DE" dirty="0"/>
              <a:t> international.</a:t>
            </a:r>
          </a:p>
          <a:p>
            <a:r>
              <a:rPr lang="de-DE" dirty="0"/>
              <a:t>The </a:t>
            </a:r>
            <a:r>
              <a:rPr lang="de-DE" dirty="0" err="1"/>
              <a:t>foyer</a:t>
            </a:r>
            <a:r>
              <a:rPr lang="de-DE" dirty="0"/>
              <a:t> international </a:t>
            </a:r>
            <a:r>
              <a:rPr lang="de-DE" dirty="0" err="1"/>
              <a:t>is</a:t>
            </a:r>
            <a:r>
              <a:rPr lang="de-DE" dirty="0"/>
              <a:t> </a:t>
            </a:r>
            <a:r>
              <a:rPr lang="de-DE" dirty="0" err="1"/>
              <a:t>offered</a:t>
            </a:r>
            <a:r>
              <a:rPr lang="de-DE" dirty="0"/>
              <a:t> </a:t>
            </a:r>
            <a:r>
              <a:rPr lang="de-DE" dirty="0" err="1"/>
              <a:t>by</a:t>
            </a:r>
            <a:r>
              <a:rPr lang="de-DE" dirty="0"/>
              <a:t> </a:t>
            </a:r>
            <a:r>
              <a:rPr lang="de-DE" dirty="0" err="1"/>
              <a:t>the</a:t>
            </a:r>
            <a:r>
              <a:rPr lang="de-DE" dirty="0"/>
              <a:t> international </a:t>
            </a:r>
            <a:r>
              <a:rPr lang="de-DE" dirty="0" err="1"/>
              <a:t>office</a:t>
            </a:r>
            <a:r>
              <a:rPr lang="de-DE" dirty="0"/>
              <a:t>. </a:t>
            </a:r>
            <a:r>
              <a:rPr lang="de-DE" dirty="0" err="1"/>
              <a:t>Each</a:t>
            </a:r>
            <a:r>
              <a:rPr lang="de-DE" dirty="0"/>
              <a:t> </a:t>
            </a:r>
            <a:r>
              <a:rPr lang="de-DE" dirty="0" err="1"/>
              <a:t>semester</a:t>
            </a:r>
            <a:r>
              <a:rPr lang="de-DE" dirty="0"/>
              <a:t> </a:t>
            </a:r>
            <a:r>
              <a:rPr lang="de-DE" dirty="0" err="1"/>
              <a:t>during</a:t>
            </a:r>
            <a:r>
              <a:rPr lang="de-DE" dirty="0"/>
              <a:t> </a:t>
            </a:r>
            <a:r>
              <a:rPr lang="de-DE" dirty="0" err="1"/>
              <a:t>the</a:t>
            </a:r>
            <a:r>
              <a:rPr lang="de-DE" dirty="0"/>
              <a:t> </a:t>
            </a:r>
            <a:r>
              <a:rPr lang="de-DE" dirty="0" err="1"/>
              <a:t>week</a:t>
            </a:r>
            <a:r>
              <a:rPr lang="de-DE" dirty="0"/>
              <a:t> </a:t>
            </a:r>
            <a:r>
              <a:rPr lang="de-DE" dirty="0" err="1"/>
              <a:t>from</a:t>
            </a:r>
            <a:r>
              <a:rPr lang="de-DE" dirty="0"/>
              <a:t> Monday </a:t>
            </a:r>
            <a:r>
              <a:rPr lang="de-DE" dirty="0" err="1"/>
              <a:t>to</a:t>
            </a:r>
            <a:r>
              <a:rPr lang="de-DE" dirty="0"/>
              <a:t> Friday in </a:t>
            </a:r>
            <a:r>
              <a:rPr lang="de-DE" dirty="0" err="1"/>
              <a:t>the</a:t>
            </a:r>
            <a:r>
              <a:rPr lang="de-DE" dirty="0"/>
              <a:t> </a:t>
            </a:r>
            <a:r>
              <a:rPr lang="de-DE" dirty="0" err="1"/>
              <a:t>evening</a:t>
            </a:r>
            <a:r>
              <a:rPr lang="de-DE" dirty="0"/>
              <a:t> </a:t>
            </a:r>
            <a:r>
              <a:rPr lang="de-DE" dirty="0" err="1"/>
              <a:t>we</a:t>
            </a:r>
            <a:r>
              <a:rPr lang="de-DE" dirty="0"/>
              <a:t> </a:t>
            </a:r>
            <a:r>
              <a:rPr lang="de-DE" dirty="0" err="1"/>
              <a:t>meet</a:t>
            </a:r>
            <a:r>
              <a:rPr lang="de-DE" dirty="0"/>
              <a:t> </a:t>
            </a:r>
            <a:r>
              <a:rPr lang="de-DE" dirty="0" err="1"/>
              <a:t>there</a:t>
            </a:r>
            <a:r>
              <a:rPr lang="de-DE" dirty="0"/>
              <a:t> </a:t>
            </a:r>
            <a:r>
              <a:rPr lang="de-DE" dirty="0" err="1"/>
              <a:t>to</a:t>
            </a:r>
            <a:r>
              <a:rPr lang="de-DE" dirty="0"/>
              <a:t> do a </a:t>
            </a:r>
            <a:r>
              <a:rPr lang="de-DE" dirty="0" err="1"/>
              <a:t>lot</a:t>
            </a:r>
            <a:r>
              <a:rPr lang="de-DE" dirty="0"/>
              <a:t> </a:t>
            </a:r>
            <a:r>
              <a:rPr lang="de-DE" dirty="0" err="1"/>
              <a:t>of</a:t>
            </a:r>
            <a:r>
              <a:rPr lang="de-DE" dirty="0"/>
              <a:t> different and </a:t>
            </a:r>
            <a:r>
              <a:rPr lang="de-DE" dirty="0" err="1"/>
              <a:t>interesting</a:t>
            </a:r>
            <a:r>
              <a:rPr lang="de-DE" dirty="0"/>
              <a:t> </a:t>
            </a:r>
            <a:r>
              <a:rPr lang="de-DE" dirty="0" err="1"/>
              <a:t>things</a:t>
            </a:r>
            <a:r>
              <a:rPr lang="de-DE" dirty="0"/>
              <a:t>. </a:t>
            </a:r>
          </a:p>
          <a:p>
            <a:r>
              <a:rPr lang="de-DE" dirty="0" err="1"/>
              <a:t>There</a:t>
            </a:r>
            <a:r>
              <a:rPr lang="de-DE" dirty="0"/>
              <a:t> </a:t>
            </a:r>
            <a:r>
              <a:rPr lang="de-DE" dirty="0" err="1"/>
              <a:t>are</a:t>
            </a:r>
            <a:r>
              <a:rPr lang="de-DE" dirty="0"/>
              <a:t> different </a:t>
            </a:r>
            <a:r>
              <a:rPr lang="de-DE" dirty="0" err="1"/>
              <a:t>courses</a:t>
            </a:r>
            <a:r>
              <a:rPr lang="de-DE" dirty="0"/>
              <a:t> just like </a:t>
            </a:r>
            <a:r>
              <a:rPr lang="de-DE" dirty="0" err="1"/>
              <a:t>theatre</a:t>
            </a:r>
            <a:r>
              <a:rPr lang="de-DE" dirty="0"/>
              <a:t>, </a:t>
            </a:r>
            <a:r>
              <a:rPr lang="de-DE" dirty="0" err="1"/>
              <a:t>corean</a:t>
            </a:r>
            <a:r>
              <a:rPr lang="de-DE" dirty="0"/>
              <a:t> </a:t>
            </a:r>
            <a:r>
              <a:rPr lang="de-DE" dirty="0" err="1"/>
              <a:t>workshop</a:t>
            </a:r>
            <a:r>
              <a:rPr lang="de-DE" dirty="0"/>
              <a:t>, </a:t>
            </a:r>
            <a:r>
              <a:rPr lang="de-DE" dirty="0" err="1"/>
              <a:t>gardening</a:t>
            </a:r>
            <a:r>
              <a:rPr lang="de-DE" dirty="0"/>
              <a:t>, </a:t>
            </a:r>
            <a:r>
              <a:rPr lang="de-DE" dirty="0" err="1"/>
              <a:t>cooking</a:t>
            </a:r>
            <a:r>
              <a:rPr lang="de-DE" dirty="0"/>
              <a:t>, </a:t>
            </a:r>
            <a:r>
              <a:rPr lang="de-DE" dirty="0" err="1"/>
              <a:t>menthal</a:t>
            </a:r>
            <a:r>
              <a:rPr lang="de-DE" dirty="0"/>
              <a:t> </a:t>
            </a:r>
            <a:r>
              <a:rPr lang="de-DE" dirty="0" err="1"/>
              <a:t>health</a:t>
            </a:r>
            <a:r>
              <a:rPr lang="de-DE" dirty="0"/>
              <a:t> </a:t>
            </a:r>
            <a:r>
              <a:rPr lang="de-DE" dirty="0" err="1"/>
              <a:t>courses</a:t>
            </a:r>
            <a:r>
              <a:rPr lang="de-DE" dirty="0"/>
              <a:t> and </a:t>
            </a:r>
            <a:r>
              <a:rPr lang="de-DE" dirty="0" err="1"/>
              <a:t>much</a:t>
            </a:r>
            <a:r>
              <a:rPr lang="de-DE" dirty="0"/>
              <a:t> </a:t>
            </a:r>
            <a:r>
              <a:rPr lang="de-DE" dirty="0" err="1"/>
              <a:t>much</a:t>
            </a:r>
            <a:r>
              <a:rPr lang="de-DE" dirty="0"/>
              <a:t> </a:t>
            </a:r>
            <a:r>
              <a:rPr lang="de-DE" dirty="0" err="1"/>
              <a:t>more</a:t>
            </a:r>
            <a:r>
              <a:rPr lang="de-DE" dirty="0"/>
              <a:t>!</a:t>
            </a:r>
          </a:p>
          <a:p>
            <a:r>
              <a:rPr lang="de-DE" dirty="0" err="1"/>
              <a:t>You</a:t>
            </a:r>
            <a:r>
              <a:rPr lang="de-DE" dirty="0"/>
              <a:t> </a:t>
            </a:r>
            <a:r>
              <a:rPr lang="de-DE" dirty="0" err="1"/>
              <a:t>can</a:t>
            </a:r>
            <a:r>
              <a:rPr lang="de-DE" dirty="0"/>
              <a:t> </a:t>
            </a:r>
            <a:r>
              <a:rPr lang="de-DE" dirty="0" err="1"/>
              <a:t>see</a:t>
            </a:r>
            <a:r>
              <a:rPr lang="de-DE" dirty="0"/>
              <a:t> on </a:t>
            </a:r>
            <a:r>
              <a:rPr lang="de-DE" dirty="0" err="1"/>
              <a:t>the</a:t>
            </a:r>
            <a:r>
              <a:rPr lang="de-DE" dirty="0"/>
              <a:t> </a:t>
            </a:r>
            <a:r>
              <a:rPr lang="de-DE" dirty="0" err="1"/>
              <a:t>picutures</a:t>
            </a:r>
            <a:r>
              <a:rPr lang="de-DE" dirty="0"/>
              <a:t> </a:t>
            </a:r>
            <a:r>
              <a:rPr lang="de-DE" dirty="0" err="1"/>
              <a:t>that</a:t>
            </a:r>
            <a:r>
              <a:rPr lang="de-DE" dirty="0"/>
              <a:t> </a:t>
            </a:r>
            <a:r>
              <a:rPr lang="de-DE" dirty="0" err="1"/>
              <a:t>it</a:t>
            </a:r>
            <a:r>
              <a:rPr lang="de-DE" dirty="0"/>
              <a:t> </a:t>
            </a:r>
            <a:r>
              <a:rPr lang="de-DE" dirty="0" err="1"/>
              <a:t>is</a:t>
            </a:r>
            <a:r>
              <a:rPr lang="de-DE" dirty="0"/>
              <a:t> a </a:t>
            </a:r>
            <a:r>
              <a:rPr lang="de-DE" dirty="0" err="1"/>
              <a:t>lot</a:t>
            </a:r>
            <a:r>
              <a:rPr lang="de-DE" dirty="0"/>
              <a:t> </a:t>
            </a:r>
            <a:r>
              <a:rPr lang="de-DE" dirty="0" err="1"/>
              <a:t>of</a:t>
            </a:r>
            <a:r>
              <a:rPr lang="de-DE" dirty="0"/>
              <a:t> </a:t>
            </a:r>
            <a:r>
              <a:rPr lang="de-DE" dirty="0" err="1"/>
              <a:t>fun</a:t>
            </a:r>
            <a:r>
              <a:rPr lang="de-DE" dirty="0"/>
              <a:t> </a:t>
            </a:r>
            <a:r>
              <a:rPr lang="de-DE" dirty="0" err="1"/>
              <a:t>for</a:t>
            </a:r>
            <a:r>
              <a:rPr lang="de-DE" dirty="0"/>
              <a:t> </a:t>
            </a:r>
            <a:r>
              <a:rPr lang="de-DE" dirty="0" err="1"/>
              <a:t>everyone</a:t>
            </a:r>
            <a:r>
              <a:rPr lang="de-DE" dirty="0"/>
              <a:t>!</a:t>
            </a:r>
          </a:p>
          <a:p>
            <a:r>
              <a:rPr lang="de-DE" dirty="0" err="1"/>
              <a:t>You</a:t>
            </a:r>
            <a:r>
              <a:rPr lang="de-DE" dirty="0"/>
              <a:t> </a:t>
            </a:r>
            <a:r>
              <a:rPr lang="de-DE" dirty="0" err="1"/>
              <a:t>can</a:t>
            </a:r>
            <a:r>
              <a:rPr lang="de-DE" dirty="0"/>
              <a:t> just </a:t>
            </a:r>
            <a:r>
              <a:rPr lang="de-DE" dirty="0" err="1"/>
              <a:t>come</a:t>
            </a:r>
            <a:r>
              <a:rPr lang="de-DE" dirty="0"/>
              <a:t> </a:t>
            </a:r>
            <a:r>
              <a:rPr lang="de-DE" dirty="0" err="1"/>
              <a:t>to</a:t>
            </a:r>
            <a:r>
              <a:rPr lang="de-DE" dirty="0"/>
              <a:t> </a:t>
            </a:r>
            <a:r>
              <a:rPr lang="de-DE" dirty="0" err="1"/>
              <a:t>the</a:t>
            </a:r>
            <a:r>
              <a:rPr lang="de-DE" dirty="0"/>
              <a:t> </a:t>
            </a:r>
            <a:r>
              <a:rPr lang="de-DE" dirty="0" err="1"/>
              <a:t>event</a:t>
            </a:r>
            <a:r>
              <a:rPr lang="de-DE" dirty="0"/>
              <a:t> </a:t>
            </a:r>
            <a:r>
              <a:rPr lang="de-DE" dirty="0" err="1"/>
              <a:t>without</a:t>
            </a:r>
            <a:r>
              <a:rPr lang="de-DE" dirty="0"/>
              <a:t> </a:t>
            </a:r>
            <a:r>
              <a:rPr lang="de-DE" dirty="0" err="1"/>
              <a:t>registration</a:t>
            </a:r>
            <a:r>
              <a:rPr lang="de-DE" dirty="0"/>
              <a:t> and </a:t>
            </a:r>
            <a:r>
              <a:rPr lang="de-DE" dirty="0" err="1"/>
              <a:t>it</a:t>
            </a:r>
            <a:r>
              <a:rPr lang="de-DE" dirty="0"/>
              <a:t> </a:t>
            </a:r>
            <a:r>
              <a:rPr lang="de-DE" dirty="0" err="1"/>
              <a:t>is</a:t>
            </a:r>
            <a:r>
              <a:rPr lang="de-DE" dirty="0"/>
              <a:t> </a:t>
            </a:r>
            <a:r>
              <a:rPr lang="de-DE" dirty="0" err="1"/>
              <a:t>for</a:t>
            </a:r>
            <a:r>
              <a:rPr lang="de-DE" dirty="0"/>
              <a:t> </a:t>
            </a:r>
            <a:r>
              <a:rPr lang="de-DE" dirty="0" err="1"/>
              <a:t>free</a:t>
            </a:r>
            <a:r>
              <a:rPr lang="de-DE" dirty="0"/>
              <a:t>!</a:t>
            </a:r>
          </a:p>
          <a:p>
            <a:r>
              <a:rPr lang="de-DE" dirty="0"/>
              <a:t>So </a:t>
            </a:r>
            <a:r>
              <a:rPr lang="de-DE" dirty="0" err="1"/>
              <a:t>please</a:t>
            </a:r>
            <a:r>
              <a:rPr lang="de-DE" dirty="0"/>
              <a:t> </a:t>
            </a:r>
            <a:r>
              <a:rPr lang="de-DE" dirty="0" err="1"/>
              <a:t>feel</a:t>
            </a:r>
            <a:r>
              <a:rPr lang="de-DE" dirty="0"/>
              <a:t> </a:t>
            </a:r>
            <a:r>
              <a:rPr lang="de-DE" dirty="0" err="1"/>
              <a:t>warmly</a:t>
            </a:r>
            <a:r>
              <a:rPr lang="de-DE" dirty="0"/>
              <a:t> </a:t>
            </a:r>
            <a:r>
              <a:rPr lang="de-DE" dirty="0" err="1"/>
              <a:t>invited</a:t>
            </a:r>
            <a:r>
              <a:rPr lang="de-DE" dirty="0"/>
              <a:t> </a:t>
            </a:r>
            <a:r>
              <a:rPr lang="de-DE" dirty="0" err="1"/>
              <a:t>to</a:t>
            </a:r>
            <a:r>
              <a:rPr lang="de-DE" dirty="0"/>
              <a:t> </a:t>
            </a:r>
            <a:r>
              <a:rPr lang="de-DE" dirty="0" err="1"/>
              <a:t>join</a:t>
            </a:r>
            <a:r>
              <a:rPr lang="de-DE" dirty="0"/>
              <a:t> </a:t>
            </a:r>
            <a:r>
              <a:rPr lang="de-DE" dirty="0" err="1"/>
              <a:t>us</a:t>
            </a:r>
            <a:r>
              <a:rPr lang="de-DE" dirty="0"/>
              <a:t>!</a:t>
            </a:r>
          </a:p>
        </p:txBody>
      </p:sp>
    </p:spTree>
    <p:extLst>
      <p:ext uri="{BB962C8B-B14F-4D97-AF65-F5344CB8AC3E}">
        <p14:creationId xmlns:p14="http://schemas.microsoft.com/office/powerpoint/2010/main" val="2922625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0" spc="-15" baseline="0" dirty="0" err="1"/>
              <a:t>Of</a:t>
            </a:r>
            <a:r>
              <a:rPr lang="de-DE" sz="1200" kern="0" spc="-15" baseline="0" dirty="0"/>
              <a:t> </a:t>
            </a:r>
            <a:r>
              <a:rPr lang="de-DE" sz="1200" kern="0" spc="-15" baseline="0" dirty="0" err="1"/>
              <a:t>courses</a:t>
            </a:r>
            <a:r>
              <a:rPr lang="de-DE" sz="1200" kern="0" spc="-15" baseline="0" dirty="0"/>
              <a:t> </a:t>
            </a:r>
            <a:r>
              <a:rPr lang="de-DE" sz="1200" kern="0" spc="-15" baseline="0" dirty="0" err="1"/>
              <a:t>meeting</a:t>
            </a:r>
            <a:r>
              <a:rPr lang="de-DE" sz="1200" kern="0" spc="-15" baseline="0" dirty="0"/>
              <a:t> </a:t>
            </a:r>
            <a:r>
              <a:rPr lang="de-DE" sz="1200" kern="0" spc="-15" baseline="0" dirty="0" err="1"/>
              <a:t>new</a:t>
            </a:r>
            <a:r>
              <a:rPr lang="de-DE" sz="1200" kern="0" spc="-15" baseline="0" dirty="0"/>
              <a:t> </a:t>
            </a:r>
            <a:r>
              <a:rPr lang="de-DE" sz="1200" kern="0" spc="-15" baseline="0" dirty="0" err="1"/>
              <a:t>friends</a:t>
            </a:r>
            <a:r>
              <a:rPr lang="de-DE" sz="1200" kern="0" spc="-15" baseline="0" dirty="0"/>
              <a:t> </a:t>
            </a:r>
            <a:r>
              <a:rPr lang="de-DE" sz="1200" kern="0" spc="-15" baseline="0" dirty="0" err="1"/>
              <a:t>is</a:t>
            </a:r>
            <a:r>
              <a:rPr lang="de-DE" sz="1200" kern="0" spc="-15" baseline="0" dirty="0"/>
              <a:t> </a:t>
            </a:r>
            <a:r>
              <a:rPr lang="de-DE" sz="1200" kern="0" spc="-15" baseline="0" dirty="0" err="1"/>
              <a:t>one</a:t>
            </a:r>
            <a:r>
              <a:rPr lang="de-DE" sz="1200" kern="0" spc="-15" baseline="0" dirty="0"/>
              <a:t> </a:t>
            </a:r>
            <a:r>
              <a:rPr lang="de-DE" sz="1200" kern="0" spc="-15" baseline="0" dirty="0" err="1"/>
              <a:t>of</a:t>
            </a:r>
            <a:r>
              <a:rPr lang="de-DE" sz="1200" kern="0" spc="-15" baseline="0" dirty="0"/>
              <a:t> </a:t>
            </a:r>
            <a:r>
              <a:rPr lang="de-DE" sz="1200" kern="0" spc="-15" baseline="0" dirty="0" err="1"/>
              <a:t>the</a:t>
            </a:r>
            <a:r>
              <a:rPr lang="de-DE" sz="1200" kern="0" spc="-15" baseline="0" dirty="0"/>
              <a:t> </a:t>
            </a:r>
            <a:r>
              <a:rPr lang="de-DE" sz="1200" kern="0" spc="-15" baseline="0" dirty="0" err="1"/>
              <a:t>most</a:t>
            </a:r>
            <a:r>
              <a:rPr lang="de-DE" sz="1200" kern="0" spc="-15" baseline="0" dirty="0"/>
              <a:t> </a:t>
            </a:r>
            <a:r>
              <a:rPr lang="de-DE" sz="1200" kern="0" spc="-15" baseline="0" dirty="0" err="1"/>
              <a:t>important</a:t>
            </a:r>
            <a:r>
              <a:rPr lang="de-DE" sz="1200" kern="0" spc="-15" baseline="0" dirty="0"/>
              <a:t> </a:t>
            </a:r>
            <a:r>
              <a:rPr lang="de-DE" sz="1200" kern="0" spc="-15" baseline="0" dirty="0" err="1"/>
              <a:t>step</a:t>
            </a:r>
            <a:r>
              <a:rPr lang="de-DE" sz="1200" kern="0" spc="-15" baseline="0" dirty="0"/>
              <a:t> </a:t>
            </a:r>
            <a:r>
              <a:rPr lang="de-DE" sz="1200" kern="0" spc="-15" baseline="0" dirty="0" err="1"/>
              <a:t>to</a:t>
            </a:r>
            <a:r>
              <a:rPr lang="de-DE" sz="1200" kern="0" spc="-15" baseline="0" dirty="0"/>
              <a:t> </a:t>
            </a:r>
            <a:r>
              <a:rPr lang="de-DE" sz="1200" kern="0" spc="-15" baseline="0" dirty="0" err="1"/>
              <a:t>settle</a:t>
            </a:r>
            <a:r>
              <a:rPr lang="de-DE" sz="1200" kern="0" spc="-15" baseline="0" dirty="0"/>
              <a:t> in a </a:t>
            </a:r>
            <a:r>
              <a:rPr lang="de-DE" sz="1200" kern="0" spc="-15" baseline="0" dirty="0" err="1"/>
              <a:t>new</a:t>
            </a:r>
            <a:r>
              <a:rPr lang="de-DE" sz="1200" kern="0" spc="-15" baseline="0" dirty="0"/>
              <a:t> </a:t>
            </a:r>
            <a:r>
              <a:rPr lang="de-DE" sz="1200" kern="0" spc="-15" baseline="0" dirty="0" err="1"/>
              <a:t>city</a:t>
            </a:r>
            <a:r>
              <a:rPr lang="de-DE" sz="1200" kern="0" spc="-15" baseline="0" dirty="0"/>
              <a:t>!</a:t>
            </a:r>
          </a:p>
          <a:p>
            <a:r>
              <a:rPr lang="de-DE" sz="1200" kern="0" spc="-15" baseline="0" dirty="0"/>
              <a:t>This </a:t>
            </a:r>
            <a:r>
              <a:rPr lang="de-DE" sz="1200" kern="0" spc="-15" baseline="0" dirty="0" err="1"/>
              <a:t>is</a:t>
            </a:r>
            <a:r>
              <a:rPr lang="de-DE" sz="1200" kern="0" spc="-15" baseline="0" dirty="0"/>
              <a:t> </a:t>
            </a:r>
            <a:r>
              <a:rPr lang="de-DE" sz="1200" kern="0" spc="-15" baseline="0" dirty="0" err="1"/>
              <a:t>why</a:t>
            </a:r>
            <a:r>
              <a:rPr lang="de-DE" sz="1200" kern="0" spc="-15" baseline="0" dirty="0"/>
              <a:t> </a:t>
            </a:r>
            <a:r>
              <a:rPr lang="de-DE" sz="1200" kern="0" spc="-15" baseline="0" dirty="0" err="1"/>
              <a:t>we</a:t>
            </a:r>
            <a:r>
              <a:rPr lang="de-DE" sz="1200" kern="0" spc="-15" baseline="0" dirty="0"/>
              <a:t> </a:t>
            </a:r>
            <a:r>
              <a:rPr lang="de-DE" sz="1200" kern="0" spc="-15" baseline="0" dirty="0" err="1"/>
              <a:t>want</a:t>
            </a:r>
            <a:r>
              <a:rPr lang="de-DE" sz="1200" kern="0" spc="-15" baseline="0" dirty="0"/>
              <a:t> </a:t>
            </a:r>
            <a:r>
              <a:rPr lang="de-DE" sz="1200" kern="0" spc="-15" baseline="0" dirty="0" err="1"/>
              <a:t>to</a:t>
            </a:r>
            <a:r>
              <a:rPr lang="de-DE" sz="1200" kern="0" spc="-15" baseline="0" dirty="0"/>
              <a:t> </a:t>
            </a:r>
            <a:r>
              <a:rPr lang="de-DE" sz="1200" kern="0" spc="-15" baseline="0" dirty="0" err="1"/>
              <a:t>tell</a:t>
            </a:r>
            <a:r>
              <a:rPr lang="de-DE" sz="1200" kern="0" spc="-15" baseline="0" dirty="0"/>
              <a:t> </a:t>
            </a:r>
            <a:r>
              <a:rPr lang="de-DE" sz="1200" kern="0" spc="-15" baseline="0" dirty="0" err="1"/>
              <a:t>you</a:t>
            </a:r>
            <a:r>
              <a:rPr lang="de-DE" sz="1200" kern="0" spc="-15" baseline="0" dirty="0"/>
              <a:t> </a:t>
            </a:r>
            <a:r>
              <a:rPr lang="de-DE" sz="1200" kern="0" spc="-15" baseline="0" dirty="0" err="1"/>
              <a:t>some</a:t>
            </a:r>
            <a:r>
              <a:rPr lang="de-DE" sz="1200" kern="0" spc="-15" baseline="0" dirty="0"/>
              <a:t> </a:t>
            </a:r>
            <a:r>
              <a:rPr lang="de-DE" sz="1200" kern="0" spc="-15" baseline="0" dirty="0" err="1"/>
              <a:t>options</a:t>
            </a:r>
            <a:r>
              <a:rPr lang="de-DE" sz="1200" kern="0" spc="-15" baseline="0" dirty="0"/>
              <a:t> </a:t>
            </a:r>
            <a:r>
              <a:rPr lang="de-DE" sz="1200" kern="0" spc="-15" baseline="0" dirty="0" err="1"/>
              <a:t>where</a:t>
            </a:r>
            <a:r>
              <a:rPr lang="de-DE" sz="1200" kern="0" spc="-15" baseline="0" dirty="0"/>
              <a:t> </a:t>
            </a:r>
            <a:r>
              <a:rPr lang="de-DE" sz="1200" kern="0" spc="-15" baseline="0" dirty="0" err="1"/>
              <a:t>you</a:t>
            </a:r>
            <a:r>
              <a:rPr lang="de-DE" sz="1200" kern="0" spc="-15" baseline="0" dirty="0"/>
              <a:t> </a:t>
            </a:r>
            <a:r>
              <a:rPr lang="de-DE" sz="1200" kern="0" spc="-15" baseline="0" dirty="0" err="1"/>
              <a:t>can</a:t>
            </a:r>
            <a:r>
              <a:rPr lang="de-DE" sz="1200" kern="0" spc="-15" baseline="0" dirty="0"/>
              <a:t> </a:t>
            </a:r>
            <a:r>
              <a:rPr lang="de-DE" sz="1200" kern="0" spc="-15" baseline="0" dirty="0" err="1"/>
              <a:t>get</a:t>
            </a:r>
            <a:r>
              <a:rPr lang="de-DE" sz="1200" kern="0" spc="-15" baseline="0" dirty="0"/>
              <a:t> in </a:t>
            </a:r>
            <a:r>
              <a:rPr lang="de-DE" sz="1200" kern="0" spc="-15" baseline="0" dirty="0" err="1"/>
              <a:t>contact</a:t>
            </a:r>
            <a:r>
              <a:rPr lang="de-DE" sz="1200" kern="0" spc="-15" baseline="0" dirty="0"/>
              <a:t> </a:t>
            </a:r>
            <a:r>
              <a:rPr lang="de-DE" sz="1200" kern="0" spc="-15" baseline="0" dirty="0" err="1"/>
              <a:t>to</a:t>
            </a:r>
            <a:r>
              <a:rPr lang="de-DE" sz="1200" kern="0" spc="-15" baseline="0" dirty="0"/>
              <a:t> </a:t>
            </a:r>
            <a:r>
              <a:rPr lang="de-DE" sz="1200" kern="0" spc="-15" baseline="0" dirty="0" err="1"/>
              <a:t>other</a:t>
            </a:r>
            <a:r>
              <a:rPr lang="de-DE" sz="1200" kern="0" spc="-15" baseline="0" dirty="0"/>
              <a:t> </a:t>
            </a:r>
            <a:r>
              <a:rPr lang="de-DE" sz="1200" kern="0" spc="-15" baseline="0" dirty="0" err="1"/>
              <a:t>students</a:t>
            </a:r>
            <a:r>
              <a:rPr lang="de-DE" sz="1200" kern="0" spc="-15" baseline="0" dirty="0"/>
              <a:t>. </a:t>
            </a:r>
          </a:p>
          <a:p>
            <a:r>
              <a:rPr lang="de-DE" sz="1200" kern="0" spc="-15" baseline="0" dirty="0" err="1"/>
              <a:t>For</a:t>
            </a:r>
            <a:r>
              <a:rPr lang="de-DE" sz="1200" kern="0" spc="-15" baseline="0" dirty="0"/>
              <a:t> </a:t>
            </a:r>
            <a:r>
              <a:rPr lang="de-DE" sz="1200" kern="0" spc="-15" baseline="0" dirty="0" err="1"/>
              <a:t>example</a:t>
            </a:r>
            <a:r>
              <a:rPr lang="de-DE" sz="1200" kern="0" spc="-15" baseline="0" dirty="0"/>
              <a:t>, </a:t>
            </a:r>
            <a:r>
              <a:rPr lang="de-DE" sz="1200" kern="0" spc="-15" baseline="0" dirty="0" err="1"/>
              <a:t>as</a:t>
            </a:r>
            <a:r>
              <a:rPr lang="de-DE" sz="1200" kern="0" spc="-15" baseline="0" dirty="0"/>
              <a:t> I </a:t>
            </a:r>
            <a:r>
              <a:rPr lang="de-DE" sz="1200" kern="0" spc="-15" baseline="0" dirty="0" err="1"/>
              <a:t>already</a:t>
            </a:r>
            <a:r>
              <a:rPr lang="de-DE" sz="1200" kern="0" spc="-15" baseline="0" dirty="0"/>
              <a:t> </a:t>
            </a:r>
            <a:r>
              <a:rPr lang="de-DE" sz="1200" kern="0" spc="-15" baseline="0" dirty="0" err="1"/>
              <a:t>mentioned</a:t>
            </a:r>
            <a:r>
              <a:rPr lang="de-DE" sz="1200" kern="0" spc="-15" baseline="0" dirty="0"/>
              <a:t>, </a:t>
            </a:r>
            <a:r>
              <a:rPr lang="de-DE" sz="1200" kern="0" spc="-15" baseline="0" dirty="0" err="1"/>
              <a:t>the</a:t>
            </a:r>
            <a:r>
              <a:rPr lang="de-DE" sz="1200" kern="0" spc="-15" baseline="0" dirty="0"/>
              <a:t> </a:t>
            </a:r>
            <a:r>
              <a:rPr lang="de-DE" sz="1200" kern="0" spc="-15" baseline="0" dirty="0" err="1"/>
              <a:t>foyer</a:t>
            </a:r>
            <a:r>
              <a:rPr lang="de-DE" sz="1200" kern="0" spc="-15" baseline="0" dirty="0"/>
              <a:t> international </a:t>
            </a:r>
          </a:p>
          <a:p>
            <a:r>
              <a:rPr lang="de-DE" sz="1200" kern="0" spc="-15" baseline="0" dirty="0" err="1"/>
              <a:t>Or</a:t>
            </a:r>
            <a:r>
              <a:rPr lang="de-DE" sz="1200" kern="0" spc="-15" baseline="0" dirty="0"/>
              <a:t> </a:t>
            </a:r>
            <a:r>
              <a:rPr lang="de-DE" sz="1200" kern="0" spc="-15" baseline="0" dirty="0" err="1"/>
              <a:t>another</a:t>
            </a:r>
            <a:r>
              <a:rPr lang="de-DE" sz="1200" kern="0" spc="-15" baseline="0" dirty="0"/>
              <a:t> </a:t>
            </a:r>
            <a:r>
              <a:rPr lang="de-DE" sz="1200" kern="0" spc="-15" baseline="0" dirty="0" err="1"/>
              <a:t>way</a:t>
            </a:r>
            <a:r>
              <a:rPr lang="de-DE" sz="1200" kern="0" spc="-15" baseline="0" dirty="0"/>
              <a:t> </a:t>
            </a:r>
            <a:r>
              <a:rPr lang="de-DE" sz="1200" kern="0" spc="-15" baseline="0" dirty="0" err="1"/>
              <a:t>is</a:t>
            </a:r>
            <a:r>
              <a:rPr lang="de-DE" sz="1200" kern="0" spc="-15" baseline="0" dirty="0"/>
              <a:t> </a:t>
            </a:r>
            <a:r>
              <a:rPr lang="de-DE" sz="1200" kern="0" spc="-15" baseline="0" dirty="0" err="1"/>
              <a:t>the</a:t>
            </a:r>
            <a:r>
              <a:rPr lang="de-DE" sz="1200" kern="0" spc="-15" baseline="0" dirty="0"/>
              <a:t> First </a:t>
            </a:r>
            <a:r>
              <a:rPr lang="de-DE" sz="1200" kern="0" spc="-15" baseline="0" dirty="0" err="1"/>
              <a:t>semester</a:t>
            </a:r>
            <a:r>
              <a:rPr lang="de-DE" sz="1200" kern="0" spc="-15" baseline="0" dirty="0"/>
              <a:t> network </a:t>
            </a:r>
            <a:r>
              <a:rPr lang="de-DE" sz="1200" kern="0" spc="-15" baseline="0" dirty="0" err="1"/>
              <a:t>group</a:t>
            </a:r>
            <a:r>
              <a:rPr lang="de-DE" sz="1200" kern="0" spc="-15" baseline="0" dirty="0"/>
              <a:t>, </a:t>
            </a:r>
            <a:r>
              <a:rPr lang="de-DE" sz="1200" kern="0" spc="-15" baseline="0" dirty="0" err="1"/>
              <a:t>that</a:t>
            </a:r>
            <a:r>
              <a:rPr lang="de-DE" sz="1200" kern="0" spc="-15" baseline="0" dirty="0"/>
              <a:t> </a:t>
            </a:r>
            <a:r>
              <a:rPr lang="de-DE" sz="1200" kern="0" spc="-15" baseline="0" dirty="0" err="1"/>
              <a:t>some</a:t>
            </a:r>
            <a:r>
              <a:rPr lang="de-DE" sz="1200" kern="0" spc="-15" baseline="0" dirty="0"/>
              <a:t> </a:t>
            </a:r>
            <a:r>
              <a:rPr lang="de-DE" sz="1200" kern="0" spc="-15" baseline="0" dirty="0" err="1"/>
              <a:t>of</a:t>
            </a:r>
            <a:r>
              <a:rPr lang="de-DE" sz="1200" kern="0" spc="-15" baseline="0" dirty="0"/>
              <a:t> </a:t>
            </a:r>
            <a:r>
              <a:rPr lang="de-DE" sz="1200" kern="0" spc="-15" baseline="0" dirty="0" err="1"/>
              <a:t>your</a:t>
            </a:r>
            <a:r>
              <a:rPr lang="de-DE" sz="1200" kern="0" spc="-15" baseline="0" dirty="0"/>
              <a:t> </a:t>
            </a:r>
            <a:r>
              <a:rPr lang="de-DE" sz="1200" kern="0" spc="-15" baseline="0" dirty="0" err="1"/>
              <a:t>may</a:t>
            </a:r>
            <a:r>
              <a:rPr lang="de-DE" sz="1200" kern="0" spc="-15" baseline="0" dirty="0"/>
              <a:t> </a:t>
            </a:r>
            <a:r>
              <a:rPr lang="de-DE" sz="1200" kern="0" spc="-15" baseline="0" dirty="0" err="1"/>
              <a:t>already</a:t>
            </a:r>
            <a:r>
              <a:rPr lang="de-DE" sz="1200" kern="0" spc="-15" baseline="0" dirty="0"/>
              <a:t> </a:t>
            </a:r>
            <a:r>
              <a:rPr lang="de-DE" sz="1200" kern="0" spc="-15" baseline="0" dirty="0" err="1"/>
              <a:t>know</a:t>
            </a:r>
            <a:r>
              <a:rPr lang="de-DE" sz="1200" kern="0" spc="-15" baseline="0" dirty="0"/>
              <a:t>. </a:t>
            </a:r>
            <a:r>
              <a:rPr lang="de-DE" sz="1200" kern="0" spc="-15" baseline="0" dirty="0" err="1"/>
              <a:t>If</a:t>
            </a:r>
            <a:r>
              <a:rPr lang="de-DE" sz="1200" kern="0" spc="-15" baseline="0" dirty="0"/>
              <a:t> not, </a:t>
            </a:r>
            <a:r>
              <a:rPr lang="de-DE" sz="1200" kern="0" spc="-15" baseline="0" dirty="0" err="1"/>
              <a:t>please</a:t>
            </a:r>
            <a:r>
              <a:rPr lang="de-DE" sz="1200" kern="0" spc="-15" baseline="0" dirty="0"/>
              <a:t> find </a:t>
            </a:r>
            <a:r>
              <a:rPr lang="de-DE" sz="1200" kern="0" spc="-15" baseline="0" dirty="0" err="1"/>
              <a:t>here</a:t>
            </a:r>
            <a:r>
              <a:rPr lang="de-DE" sz="1200" kern="0" spc="-15" baseline="0" dirty="0"/>
              <a:t> a link. </a:t>
            </a:r>
          </a:p>
          <a:p>
            <a:r>
              <a:rPr lang="de-DE" sz="1200" kern="0" spc="-15" baseline="0" dirty="0" err="1"/>
              <a:t>You</a:t>
            </a:r>
            <a:r>
              <a:rPr lang="de-DE" sz="1200" kern="0" spc="-15" baseline="0" dirty="0"/>
              <a:t> </a:t>
            </a:r>
            <a:r>
              <a:rPr lang="de-DE" sz="1200" kern="0" spc="-15" baseline="0" dirty="0" err="1"/>
              <a:t>can</a:t>
            </a:r>
            <a:r>
              <a:rPr lang="de-DE" sz="1200" kern="0" spc="-15" baseline="0" dirty="0"/>
              <a:t> also </a:t>
            </a:r>
            <a:r>
              <a:rPr lang="de-DE" sz="1200" kern="0" spc="-15" baseline="0" dirty="0" err="1"/>
              <a:t>apply</a:t>
            </a:r>
            <a:r>
              <a:rPr lang="de-DE" sz="1200" kern="0" spc="-15" baseline="0" dirty="0"/>
              <a:t> </a:t>
            </a:r>
            <a:r>
              <a:rPr lang="de-DE" sz="1200" kern="0" spc="-15" baseline="0" dirty="0" err="1"/>
              <a:t>for</a:t>
            </a:r>
            <a:r>
              <a:rPr lang="de-DE" sz="1200" kern="0" spc="-15" baseline="0" dirty="0"/>
              <a:t> a </a:t>
            </a:r>
            <a:r>
              <a:rPr lang="de-DE" sz="1200" kern="0" spc="-15" baseline="0" dirty="0" err="1"/>
              <a:t>language</a:t>
            </a:r>
            <a:r>
              <a:rPr lang="de-DE" sz="1200" kern="0" spc="-15" baseline="0" dirty="0"/>
              <a:t> </a:t>
            </a:r>
            <a:r>
              <a:rPr lang="de-DE" sz="1200" kern="0" spc="-15" baseline="0" dirty="0" err="1"/>
              <a:t>tandem</a:t>
            </a:r>
            <a:r>
              <a:rPr lang="de-DE" sz="1200" kern="0" spc="-15" baseline="0" dirty="0"/>
              <a:t> </a:t>
            </a:r>
            <a:r>
              <a:rPr lang="de-DE" sz="1200" kern="0" spc="-15" baseline="0" dirty="0" err="1"/>
              <a:t>or</a:t>
            </a:r>
            <a:r>
              <a:rPr lang="de-DE" sz="1200" kern="0" spc="-15" baseline="0" dirty="0"/>
              <a:t> </a:t>
            </a:r>
            <a:r>
              <a:rPr lang="de-DE" sz="1200" kern="0" spc="-15" baseline="0" dirty="0" err="1"/>
              <a:t>study</a:t>
            </a:r>
            <a:r>
              <a:rPr lang="de-DE" sz="1200" kern="0" spc="-15" baseline="0" dirty="0"/>
              <a:t> </a:t>
            </a:r>
            <a:r>
              <a:rPr lang="de-DE" sz="1200" kern="0" spc="-15" baseline="0" dirty="0" err="1"/>
              <a:t>buddy</a:t>
            </a:r>
            <a:r>
              <a:rPr lang="de-DE" sz="1200" kern="0" spc="-15" baseline="0" dirty="0"/>
              <a:t>. </a:t>
            </a:r>
          </a:p>
          <a:p>
            <a:r>
              <a:rPr lang="de-DE" sz="1200" kern="0" spc="-15" baseline="0" dirty="0" err="1"/>
              <a:t>Beyond</a:t>
            </a:r>
            <a:r>
              <a:rPr lang="de-DE" sz="1200" kern="0" spc="-15" baseline="0" dirty="0"/>
              <a:t> </a:t>
            </a:r>
            <a:r>
              <a:rPr lang="de-DE" sz="1200" kern="0" spc="-15" baseline="0" dirty="0" err="1"/>
              <a:t>the</a:t>
            </a:r>
            <a:r>
              <a:rPr lang="de-DE" sz="1200" kern="0" spc="-15" baseline="0" dirty="0"/>
              <a:t> </a:t>
            </a:r>
            <a:r>
              <a:rPr lang="de-DE" sz="1200" kern="0" spc="-15" baseline="0" dirty="0" err="1"/>
              <a:t>university</a:t>
            </a:r>
            <a:r>
              <a:rPr lang="de-DE" sz="1200" kern="0" spc="-15" baseline="0" dirty="0"/>
              <a:t> </a:t>
            </a:r>
            <a:r>
              <a:rPr lang="de-DE" sz="1200" kern="0" spc="-15" baseline="0" dirty="0" err="1"/>
              <a:t>options</a:t>
            </a:r>
            <a:r>
              <a:rPr lang="de-DE" sz="1200" kern="0" spc="-15" baseline="0" dirty="0"/>
              <a:t> </a:t>
            </a:r>
            <a:r>
              <a:rPr lang="de-DE" sz="1200" kern="0" spc="-15" baseline="0" dirty="0" err="1"/>
              <a:t>there</a:t>
            </a:r>
            <a:r>
              <a:rPr lang="de-DE" sz="1200" kern="0" spc="-15" baseline="0" dirty="0"/>
              <a:t> </a:t>
            </a:r>
            <a:r>
              <a:rPr lang="de-DE" sz="1200" kern="0" spc="-15" baseline="0" dirty="0" err="1"/>
              <a:t>is</a:t>
            </a:r>
            <a:r>
              <a:rPr lang="de-DE" sz="1200" kern="0" spc="-15" baseline="0" dirty="0"/>
              <a:t> also </a:t>
            </a:r>
            <a:r>
              <a:rPr lang="de-DE" sz="1200" kern="0" spc="-15" baseline="0" dirty="0" err="1"/>
              <a:t>the</a:t>
            </a:r>
            <a:r>
              <a:rPr lang="de-DE" sz="1200" kern="0" spc="-15" baseline="0" dirty="0"/>
              <a:t> Gastfreunde in Göttingen. </a:t>
            </a:r>
            <a:r>
              <a:rPr lang="de-DE" sz="1200" kern="0" spc="-15" baseline="0" dirty="0" err="1"/>
              <a:t>That</a:t>
            </a:r>
            <a:r>
              <a:rPr lang="de-DE" sz="1200" kern="0" spc="-15" baseline="0" dirty="0"/>
              <a:t> </a:t>
            </a:r>
            <a:r>
              <a:rPr lang="de-DE" sz="1200" kern="0" spc="-15" baseline="0" dirty="0" err="1"/>
              <a:t>means</a:t>
            </a:r>
            <a:r>
              <a:rPr lang="de-DE" sz="1200" kern="0" spc="-15" baseline="0" dirty="0"/>
              <a:t> </a:t>
            </a:r>
            <a:r>
              <a:rPr lang="de-DE" sz="1200" kern="0" spc="-15" baseline="0" dirty="0" err="1"/>
              <a:t>families</a:t>
            </a:r>
            <a:r>
              <a:rPr lang="de-DE" sz="1200" kern="0" spc="-15" baseline="0" dirty="0"/>
              <a:t> in Göttingen </a:t>
            </a:r>
            <a:r>
              <a:rPr lang="de-DE" sz="1200" kern="0" spc="-15" baseline="0" dirty="0" err="1"/>
              <a:t>are</a:t>
            </a:r>
            <a:r>
              <a:rPr lang="de-DE" sz="1200" kern="0" spc="-15" baseline="0" dirty="0"/>
              <a:t> happy </a:t>
            </a:r>
            <a:r>
              <a:rPr lang="de-DE" sz="1200" kern="0" spc="-15" baseline="0" dirty="0" err="1"/>
              <a:t>to</a:t>
            </a:r>
            <a:r>
              <a:rPr lang="de-DE" sz="1200" kern="0" spc="-15" baseline="0" dirty="0"/>
              <a:t> </a:t>
            </a:r>
            <a:r>
              <a:rPr lang="de-DE" sz="1200" kern="0" spc="-15" baseline="0" dirty="0" err="1"/>
              <a:t>welcome</a:t>
            </a:r>
            <a:r>
              <a:rPr lang="de-DE" sz="1200" kern="0" spc="-15" baseline="0" dirty="0"/>
              <a:t> </a:t>
            </a:r>
            <a:r>
              <a:rPr lang="de-DE" sz="1200" kern="0" spc="-15" baseline="0" dirty="0" err="1"/>
              <a:t>you</a:t>
            </a:r>
            <a:r>
              <a:rPr lang="de-DE" sz="1200" kern="0" spc="-15" baseline="0" dirty="0"/>
              <a:t> and </a:t>
            </a:r>
            <a:r>
              <a:rPr lang="de-DE" sz="1200" kern="0" spc="-15" baseline="0" dirty="0" err="1"/>
              <a:t>make</a:t>
            </a:r>
            <a:r>
              <a:rPr lang="de-DE" sz="1200" kern="0" spc="-15" baseline="0" dirty="0"/>
              <a:t> </a:t>
            </a:r>
            <a:r>
              <a:rPr lang="de-DE" sz="1200" kern="0" spc="-15" baseline="0" dirty="0" err="1"/>
              <a:t>you</a:t>
            </a:r>
            <a:r>
              <a:rPr lang="de-DE" sz="1200" kern="0" spc="-15" baseline="0" dirty="0"/>
              <a:t> </a:t>
            </a:r>
            <a:r>
              <a:rPr lang="de-DE" sz="1200" kern="0" spc="-15" baseline="0" dirty="0" err="1"/>
              <a:t>feel</a:t>
            </a:r>
            <a:r>
              <a:rPr lang="de-DE" sz="1200" kern="0" spc="-15" baseline="0" dirty="0"/>
              <a:t> at </a:t>
            </a:r>
            <a:r>
              <a:rPr lang="de-DE" sz="1200" kern="0" spc="-15" baseline="0" dirty="0" err="1"/>
              <a:t>home</a:t>
            </a:r>
            <a:r>
              <a:rPr lang="de-DE" sz="1200" kern="0" spc="-15" baseline="0" dirty="0"/>
              <a:t> </a:t>
            </a:r>
            <a:r>
              <a:rPr lang="de-DE" sz="1200" kern="0" spc="-15" baseline="0" dirty="0" err="1"/>
              <a:t>here</a:t>
            </a:r>
            <a:r>
              <a:rPr lang="de-DE" sz="1200" kern="0" spc="-15" baseline="0" dirty="0"/>
              <a:t> in Göttingen. </a:t>
            </a:r>
          </a:p>
        </p:txBody>
      </p:sp>
    </p:spTree>
    <p:extLst>
      <p:ext uri="{BB962C8B-B14F-4D97-AF65-F5344CB8AC3E}">
        <p14:creationId xmlns:p14="http://schemas.microsoft.com/office/powerpoint/2010/main" val="1402406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200" kern="0" spc="-15" baseline="0" dirty="0"/>
          </a:p>
        </p:txBody>
      </p:sp>
    </p:spTree>
    <p:extLst>
      <p:ext uri="{BB962C8B-B14F-4D97-AF65-F5344CB8AC3E}">
        <p14:creationId xmlns:p14="http://schemas.microsoft.com/office/powerpoint/2010/main" val="1779926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3728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400403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r>
              <a:rPr lang="de-DE" sz="800" kern="1200" baseline="0" dirty="0">
                <a:solidFill>
                  <a:schemeClr val="tx1"/>
                </a:solidFill>
                <a:effectLst/>
                <a:latin typeface="+mn-lt"/>
                <a:ea typeface="+mn-ea"/>
                <a:cs typeface="+mn-cs"/>
              </a:rPr>
              <a:t>Informationen zu den Funktionen des Ausweises werden am Dienstag, 20.9. in der Online-Systeme Session vermittelt.</a:t>
            </a:r>
          </a:p>
          <a:p>
            <a:endParaRPr lang="de-DE" sz="800" kern="1200" dirty="0">
              <a:solidFill>
                <a:schemeClr val="tx1"/>
              </a:solidFill>
              <a:effectLst/>
              <a:latin typeface="+mn-lt"/>
              <a:ea typeface="+mn-ea"/>
              <a:cs typeface="+mn-cs"/>
            </a:endParaRPr>
          </a:p>
          <a:p>
            <a:r>
              <a:rPr lang="de-DE" sz="800" kern="1200" dirty="0">
                <a:solidFill>
                  <a:schemeClr val="tx1"/>
                </a:solidFill>
                <a:effectLst/>
                <a:latin typeface="+mn-lt"/>
                <a:ea typeface="+mn-ea"/>
                <a:cs typeface="+mn-cs"/>
              </a:rPr>
              <a:t>KV erläutern</a:t>
            </a:r>
          </a:p>
          <a:p>
            <a:endParaRPr lang="de-DE" sz="800" kern="1200" dirty="0">
              <a:solidFill>
                <a:schemeClr val="tx1"/>
              </a:solidFill>
              <a:effectLst/>
              <a:latin typeface="+mn-lt"/>
              <a:ea typeface="+mn-ea"/>
              <a:cs typeface="+mn-cs"/>
            </a:endParaRPr>
          </a:p>
          <a:p>
            <a:r>
              <a:rPr lang="de-DE" sz="800" kern="1200" dirty="0">
                <a:solidFill>
                  <a:schemeClr val="tx1"/>
                </a:solidFill>
                <a:effectLst/>
                <a:latin typeface="+mn-lt"/>
                <a:ea typeface="+mn-ea"/>
                <a:cs typeface="+mn-cs"/>
              </a:rPr>
              <a:t>Visum: Sperrkonto etc. </a:t>
            </a:r>
          </a:p>
          <a:p>
            <a:pPr marL="0" marR="0" lvl="0" indent="0" algn="l" defTabSz="286962" rtl="0" eaLnBrk="1" fontAlgn="auto" latinLnBrk="0" hangingPunct="1">
              <a:lnSpc>
                <a:spcPct val="100000"/>
              </a:lnSpc>
              <a:spcBef>
                <a:spcPts val="0"/>
              </a:spcBef>
              <a:spcAft>
                <a:spcPts val="0"/>
              </a:spcAft>
              <a:buClrTx/>
              <a:buSzTx/>
              <a:buFontTx/>
              <a:buNone/>
              <a:tabLst/>
              <a:defRPr/>
            </a:pPr>
            <a:r>
              <a:rPr lang="de-DE" sz="800" kern="1200" dirty="0">
                <a:solidFill>
                  <a:schemeClr val="tx1"/>
                </a:solidFill>
                <a:effectLst/>
                <a:latin typeface="+mn-lt"/>
                <a:ea typeface="+mn-ea"/>
                <a:cs typeface="+mn-cs"/>
              </a:rPr>
              <a:t>Späte</a:t>
            </a:r>
            <a:r>
              <a:rPr lang="de-DE" sz="800" kern="1200" baseline="0" dirty="0">
                <a:solidFill>
                  <a:schemeClr val="tx1"/>
                </a:solidFill>
                <a:effectLst/>
                <a:latin typeface="+mn-lt"/>
                <a:ea typeface="+mn-ea"/>
                <a:cs typeface="+mn-cs"/>
              </a:rPr>
              <a:t> Ankünfte durch Verzögerungen im Visaverfahren – wenden Sie sich bitte an Ihre Fakultät!</a:t>
            </a:r>
          </a:p>
          <a:p>
            <a:endParaRPr lang="de-DE" sz="800" kern="1200" dirty="0">
              <a:solidFill>
                <a:schemeClr val="tx1"/>
              </a:solidFill>
              <a:effectLst/>
              <a:latin typeface="+mn-lt"/>
              <a:ea typeface="+mn-ea"/>
              <a:cs typeface="+mn-cs"/>
            </a:endParaRPr>
          </a:p>
          <a:p>
            <a:r>
              <a:rPr lang="de-DE" sz="800" kern="1200" dirty="0">
                <a:solidFill>
                  <a:schemeClr val="tx1"/>
                </a:solidFill>
                <a:effectLst/>
                <a:latin typeface="+mn-lt"/>
                <a:ea typeface="+mn-ea"/>
                <a:cs typeface="+mn-cs"/>
              </a:rPr>
              <a:t>Fragen??</a:t>
            </a:r>
          </a:p>
          <a:p>
            <a:endParaRPr lang="de-DE" dirty="0"/>
          </a:p>
        </p:txBody>
      </p:sp>
    </p:spTree>
    <p:extLst>
      <p:ext uri="{BB962C8B-B14F-4D97-AF65-F5344CB8AC3E}">
        <p14:creationId xmlns:p14="http://schemas.microsoft.com/office/powerpoint/2010/main" val="397092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Aufgrund der aktuellen Situation steigen die Preise akut an, insbesondere Lebensmittel</a:t>
            </a:r>
          </a:p>
        </p:txBody>
      </p:sp>
    </p:spTree>
    <p:extLst>
      <p:ext uri="{BB962C8B-B14F-4D97-AF65-F5344CB8AC3E}">
        <p14:creationId xmlns:p14="http://schemas.microsoft.com/office/powerpoint/2010/main" val="175836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spc="-15" dirty="0"/>
              <a:t>Es gibt</a:t>
            </a:r>
            <a:r>
              <a:rPr lang="de-DE" sz="1200" spc="-15" baseline="0" dirty="0"/>
              <a:t> verschiedene Möglichkeiten sich während seines Studiums zu finanzieren. </a:t>
            </a:r>
          </a:p>
          <a:p>
            <a:r>
              <a:rPr lang="de-DE" dirty="0"/>
              <a:t>Für viele Studierende in Deutschland ist es normal, neben dem Studium in Teilzeit zu arbeiten. Internationale Studierende aus Nicht-EU-Ländern haben das Recht, 240 Tage halbe</a:t>
            </a:r>
            <a:r>
              <a:rPr lang="de-DE" baseline="0" dirty="0"/>
              <a:t> Tage </a:t>
            </a:r>
            <a:r>
              <a:rPr lang="de-DE" dirty="0"/>
              <a:t>im Jahr in Teilzeit zu arbeiten (120 ganze Tage (Vollzeitbeschäftigung)). Viele Studierende arbeiten als studentische Hilfskräfte an der Universität oder suchen sich einen Job auf dem privaten Markt (z. B. in Bars, Restaurants oder auf Messen). </a:t>
            </a:r>
          </a:p>
          <a:p>
            <a:endParaRPr lang="de-DE" dirty="0"/>
          </a:p>
          <a:p>
            <a:r>
              <a:rPr lang="de-DE" dirty="0"/>
              <a:t>Vielleicht könnten Sie sich aber ergänzend</a:t>
            </a:r>
            <a:r>
              <a:rPr lang="de-DE" baseline="0" dirty="0"/>
              <a:t> dazu noch auf ein Stipendium bewerben? </a:t>
            </a:r>
            <a:endParaRPr lang="de-DE" dirty="0"/>
          </a:p>
          <a:p>
            <a:r>
              <a:rPr lang="de-DE" dirty="0"/>
              <a:t>Der größte und wichtigste Stipendiengeber für internationale Studierende ist der Deutsche Akademische Austauschdienst (DAAD).</a:t>
            </a:r>
          </a:p>
          <a:p>
            <a:r>
              <a:rPr lang="de-DE" dirty="0"/>
              <a:t>Es gibt jedoch noch zahlreiche weitere.</a:t>
            </a:r>
            <a:r>
              <a:rPr lang="de-DE" baseline="0" dirty="0"/>
              <a:t> Für nähere Informationen folgen Sie bitte dem Link. </a:t>
            </a:r>
            <a:endParaRPr lang="de-DE" dirty="0"/>
          </a:p>
        </p:txBody>
      </p:sp>
    </p:spTree>
    <p:extLst>
      <p:ext uri="{BB962C8B-B14F-4D97-AF65-F5344CB8AC3E}">
        <p14:creationId xmlns:p14="http://schemas.microsoft.com/office/powerpoint/2010/main" val="417665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spc="-15" dirty="0"/>
              <a:t>Lebenshaltungskosten</a:t>
            </a:r>
            <a:r>
              <a:rPr lang="de-DE" sz="1200" spc="-15" baseline="0" dirty="0"/>
              <a:t> </a:t>
            </a:r>
            <a:endParaRPr lang="de-DE" sz="1200" spc="-15" dirty="0"/>
          </a:p>
          <a:p>
            <a:endParaRPr lang="de-DE" sz="1200" spc="-15" dirty="0"/>
          </a:p>
          <a:p>
            <a:r>
              <a:rPr lang="de-DE" dirty="0"/>
              <a:t>Wieviel kostet eigentlich das</a:t>
            </a:r>
            <a:r>
              <a:rPr lang="de-DE" baseline="0" dirty="0"/>
              <a:t> Leben in Göttingen? Welchen Betrag muss ich monatlich einplanen?</a:t>
            </a:r>
          </a:p>
          <a:p>
            <a:endParaRPr lang="de-DE" baseline="0" dirty="0"/>
          </a:p>
          <a:p>
            <a:r>
              <a:rPr lang="de-DE" dirty="0"/>
              <a:t>Die Lebenskosten</a:t>
            </a:r>
            <a:r>
              <a:rPr lang="de-DE" baseline="0" dirty="0"/>
              <a:t> hängen</a:t>
            </a:r>
            <a:r>
              <a:rPr lang="de-DE" dirty="0"/>
              <a:t> zwar stark von Ihren individuellen Ansprüchen ab,</a:t>
            </a:r>
            <a:r>
              <a:rPr lang="de-DE" baseline="0" dirty="0"/>
              <a:t> trotzdem möchten wir versuchen Ihnen hier einen kleinen durchschnittlichen Kostenüberblick zu vorzustellen. </a:t>
            </a:r>
          </a:p>
          <a:p>
            <a:endParaRPr lang="de-DE" baseline="0" dirty="0"/>
          </a:p>
          <a:p>
            <a:r>
              <a:rPr lang="de-DE" baseline="0" dirty="0"/>
              <a:t>Für Ihren Lebensunterhalt benötigen Sie zurzeit ca. 650 – 750€ pro Monat. Darin enthalten sind die üblichen Ausgaben, wie z.B. Wohnen, Lebensmittel, Kleidung, Versicherungen, Telefon und Internet, sowie Lernmaterial und der Besuch in einem Restaurant. </a:t>
            </a:r>
          </a:p>
          <a:p>
            <a:r>
              <a:rPr lang="de-DE" baseline="0" dirty="0"/>
              <a:t>Die Semestergebühren müssen Sie einmal pro Semester (alle 6 Monate) zahlen. Achtung: Die Semestergebühren sind in dem monatlichen Betrag von 650-750 € noch nicht enthalten. Der Betrag muss jedes Semester bezahlt werden, eine Ratenzahlung oder verspätete Zahlung ist nicht möglich! Deshalb ist es wichtig, dass Sie diesen Betrag sparen um ihn rechtzeitig bezahlen zu können!</a:t>
            </a:r>
            <a:endParaRPr lang="de-DE" dirty="0"/>
          </a:p>
        </p:txBody>
      </p:sp>
    </p:spTree>
    <p:extLst>
      <p:ext uri="{BB962C8B-B14F-4D97-AF65-F5344CB8AC3E}">
        <p14:creationId xmlns:p14="http://schemas.microsoft.com/office/powerpoint/2010/main" val="212699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r>
              <a:rPr lang="de-DE" dirty="0"/>
              <a:t>Göttingen liegt mitten in Deutschland und ist somit aus allen Himmelsrichtungen gut erreichbar. </a:t>
            </a:r>
          </a:p>
          <a:p>
            <a:r>
              <a:rPr lang="de-DE" dirty="0"/>
              <a:t>Der nächste Flughafen ist Hannover. </a:t>
            </a:r>
          </a:p>
          <a:p>
            <a:r>
              <a:rPr lang="de-DE" dirty="0"/>
              <a:t>Der internationale Flughafen Frankfurt ist nur zwei Zeitstunden mit dem ICE entfernt. </a:t>
            </a:r>
          </a:p>
          <a:p>
            <a:endParaRPr lang="de-DE" dirty="0"/>
          </a:p>
          <a:p>
            <a:r>
              <a:rPr lang="de-DE" dirty="0"/>
              <a:t>Frühzeitige Buchungen im ICE kosten ca. 30 Euro pro Fahrt und kurzfristige Buchungen können 80-120 Euro kosten. </a:t>
            </a:r>
          </a:p>
          <a:p>
            <a:endParaRPr lang="de-DE" dirty="0"/>
          </a:p>
        </p:txBody>
      </p:sp>
    </p:spTree>
    <p:extLst>
      <p:ext uri="{BB962C8B-B14F-4D97-AF65-F5344CB8AC3E}">
        <p14:creationId xmlns:p14="http://schemas.microsoft.com/office/powerpoint/2010/main" val="196856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290958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81" name="object 2"/>
          <p:cNvSpPr/>
          <p:nvPr userDrawn="1"/>
        </p:nvSpPr>
        <p:spPr>
          <a:xfrm>
            <a:off x="0" y="4781848"/>
            <a:ext cx="9144000" cy="361652"/>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sz="1100" dirty="0">
              <a:solidFill>
                <a:schemeClr val="bg1">
                  <a:lumMod val="85000"/>
                </a:schemeClr>
              </a:solidFill>
            </a:endParaRPr>
          </a:p>
        </p:txBody>
      </p:sp>
      <p:sp>
        <p:nvSpPr>
          <p:cNvPr id="8" name="Holder 4"/>
          <p:cNvSpPr>
            <a:spLocks noGrp="1"/>
          </p:cNvSpPr>
          <p:nvPr>
            <p:ph type="ftr" sz="quarter" idx="3"/>
          </p:nvPr>
        </p:nvSpPr>
        <p:spPr>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r>
              <a:rPr lang="de-DE"/>
              <a:t>Welcome to Göttingen</a:t>
            </a:r>
            <a:endParaRPr lang="de-DE" dirty="0"/>
          </a:p>
        </p:txBody>
      </p:sp>
      <p:sp>
        <p:nvSpPr>
          <p:cNvPr id="9" name="Holder 5"/>
          <p:cNvSpPr>
            <a:spLocks noGrp="1"/>
          </p:cNvSpPr>
          <p:nvPr>
            <p:ph type="dt" sz="half" idx="2"/>
          </p:nvPr>
        </p:nvSpPr>
        <p:spPr>
          <a:xfrm>
            <a:off x="218599" y="4875610"/>
            <a:ext cx="1031558" cy="147340"/>
          </a:xfrm>
          <a:prstGeom prst="rect">
            <a:avLst/>
          </a:prstGeom>
        </p:spPr>
        <p:txBody>
          <a:bodyPr lIns="0" tIns="0" rIns="0" bIns="0"/>
          <a:lstStyle>
            <a:lvl1pPr algn="l">
              <a:defRPr sz="900">
                <a:solidFill>
                  <a:schemeClr val="tx1">
                    <a:tint val="75000"/>
                  </a:schemeClr>
                </a:solidFill>
              </a:defRPr>
            </a:lvl1pPr>
          </a:lstStyle>
          <a:p>
            <a:r>
              <a:rPr lang="de-DE"/>
              <a:t>22.09.2025</a:t>
            </a:r>
            <a:endParaRPr lang="en-US" dirty="0"/>
          </a:p>
        </p:txBody>
      </p:sp>
      <p:sp>
        <p:nvSpPr>
          <p:cNvPr id="10" name="Holder 6"/>
          <p:cNvSpPr>
            <a:spLocks noGrp="1"/>
          </p:cNvSpPr>
          <p:nvPr>
            <p:ph type="sldNum" sz="quarter" idx="10"/>
          </p:nvPr>
        </p:nvSpPr>
        <p:spPr>
          <a:xfrm>
            <a:off x="8322472" y="4894526"/>
            <a:ext cx="602933" cy="128425"/>
          </a:xfrm>
          <a:prstGeom prst="rect">
            <a:avLst/>
          </a:prstGeom>
        </p:spPr>
        <p:txBody>
          <a:bodyPr lIns="0" tIns="0" rIns="0" bIns="0"/>
          <a:lstStyle>
            <a:lvl1pPr algn="r">
              <a:defRPr sz="900">
                <a:solidFill>
                  <a:schemeClr val="tx1">
                    <a:tint val="75000"/>
                  </a:schemeClr>
                </a:solidFill>
              </a:defRPr>
            </a:lvl1pPr>
          </a:lstStyle>
          <a:p>
            <a:fld id="{B6F15528-21DE-4FAA-801E-634DDDAF4B2B}" type="slidenum">
              <a:rPr lang="de-DE" smtClean="0"/>
              <a:pPr/>
              <a:t>‹Nr.›</a:t>
            </a:fld>
            <a:endParaRPr lang="de-DE" dirty="0"/>
          </a:p>
        </p:txBody>
      </p:sp>
      <p:sp>
        <p:nvSpPr>
          <p:cNvPr id="15" name="Titel 14"/>
          <p:cNvSpPr>
            <a:spLocks noGrp="1"/>
          </p:cNvSpPr>
          <p:nvPr>
            <p:ph type="title"/>
          </p:nvPr>
        </p:nvSpPr>
        <p:spPr>
          <a:xfrm>
            <a:off x="549124" y="2451200"/>
            <a:ext cx="7623279" cy="584775"/>
          </a:xfrm>
          <a:prstGeom prst="rect">
            <a:avLst/>
          </a:prstGeom>
        </p:spPr>
        <p:txBody>
          <a:bodyPr vert="horz"/>
          <a:lstStyle>
            <a:lvl1pPr>
              <a:defRPr sz="4000">
                <a:solidFill>
                  <a:schemeClr val="tx2"/>
                </a:solidFill>
                <a:latin typeface="+mj-lt"/>
              </a:defRPr>
            </a:lvl1pPr>
          </a:lstStyle>
          <a:p>
            <a:endParaRPr lang="de-DE" dirty="0"/>
          </a:p>
        </p:txBody>
      </p:sp>
      <p:sp>
        <p:nvSpPr>
          <p:cNvPr id="74" name="Holder 3"/>
          <p:cNvSpPr>
            <a:spLocks noGrp="1"/>
          </p:cNvSpPr>
          <p:nvPr>
            <p:ph type="body" idx="1"/>
          </p:nvPr>
        </p:nvSpPr>
        <p:spPr>
          <a:xfrm>
            <a:off x="660797" y="2198515"/>
            <a:ext cx="5786438" cy="301228"/>
          </a:xfrm>
          <a:prstGeom prst="rect">
            <a:avLst/>
          </a:prstGeom>
        </p:spPr>
        <p:txBody>
          <a:bodyPr lIns="0" tIns="0" rIns="0" bIns="0"/>
          <a:lstStyle>
            <a:lvl1pPr>
              <a:defRPr sz="2000" b="0" i="0" cap="small">
                <a:solidFill>
                  <a:schemeClr val="accent6"/>
                </a:solidFill>
                <a:latin typeface="+mj-lt"/>
                <a:cs typeface="DINPro"/>
              </a:defRPr>
            </a:lvl1pPr>
          </a:lstStyle>
          <a:p>
            <a:endParaRPr dirty="0"/>
          </a:p>
        </p:txBody>
      </p:sp>
      <p:sp>
        <p:nvSpPr>
          <p:cNvPr id="13" name="Textplatzhalter 30"/>
          <p:cNvSpPr>
            <a:spLocks noGrp="1"/>
          </p:cNvSpPr>
          <p:nvPr>
            <p:ph type="body" sz="quarter" idx="12" hasCustomPrompt="1"/>
          </p:nvPr>
        </p:nvSpPr>
        <p:spPr>
          <a:xfrm>
            <a:off x="5965034" y="277939"/>
            <a:ext cx="2839641" cy="184666"/>
          </a:xfrm>
          <a:prstGeom prst="rect">
            <a:avLst/>
          </a:prstGeom>
        </p:spPr>
        <p:txBody>
          <a:bodyPr vert="horz"/>
          <a:lstStyle>
            <a:lvl1pPr algn="r">
              <a:defRPr sz="1200" baseline="0">
                <a:solidFill>
                  <a:srgbClr val="7F7F7F"/>
                </a:solidFill>
                <a:latin typeface="Calibri"/>
                <a:cs typeface="Calibri"/>
              </a:defRPr>
            </a:lvl1pPr>
          </a:lstStyle>
          <a:p>
            <a:pPr lvl="0"/>
            <a:r>
              <a:rPr lang="de-DE" dirty="0"/>
              <a:t>Institut/Zentrum für</a:t>
            </a:r>
          </a:p>
        </p:txBody>
      </p:sp>
      <p:sp>
        <p:nvSpPr>
          <p:cNvPr id="11" name="Untertitel 1"/>
          <p:cNvSpPr>
            <a:spLocks noGrp="1"/>
          </p:cNvSpPr>
          <p:nvPr>
            <p:ph type="subTitle" idx="4"/>
          </p:nvPr>
        </p:nvSpPr>
        <p:spPr>
          <a:xfrm>
            <a:off x="611560" y="3129628"/>
            <a:ext cx="6400800" cy="276999"/>
          </a:xfrm>
          <a:prstGeom prst="rect">
            <a:avLst/>
          </a:prstGeom>
        </p:spPr>
        <p:txBody>
          <a:bodyPr/>
          <a:lstStyle>
            <a:lvl1pPr>
              <a:defRPr>
                <a:solidFill>
                  <a:schemeClr val="accent6"/>
                </a:solidFill>
              </a:defRPr>
            </a:lvl1pPr>
          </a:lstStyle>
          <a:p>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75" name="object 2"/>
          <p:cNvSpPr/>
          <p:nvPr userDrawn="1"/>
        </p:nvSpPr>
        <p:spPr>
          <a:xfrm>
            <a:off x="0" y="4781848"/>
            <a:ext cx="9144000" cy="361652"/>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sz="1100" dirty="0">
              <a:solidFill>
                <a:schemeClr val="bg1">
                  <a:lumMod val="85000"/>
                </a:schemeClr>
              </a:solidFill>
            </a:endParaRPr>
          </a:p>
        </p:txBody>
      </p:sp>
      <p:sp>
        <p:nvSpPr>
          <p:cNvPr id="2" name="Holder 2"/>
          <p:cNvSpPr>
            <a:spLocks noGrp="1"/>
          </p:cNvSpPr>
          <p:nvPr>
            <p:ph type="title"/>
          </p:nvPr>
        </p:nvSpPr>
        <p:spPr>
          <a:xfrm>
            <a:off x="660800" y="988761"/>
            <a:ext cx="7623279" cy="430887"/>
          </a:xfrm>
          <a:prstGeom prst="rect">
            <a:avLst/>
          </a:prstGeom>
        </p:spPr>
        <p:txBody>
          <a:bodyPr lIns="0" tIns="0" rIns="0" bIns="0"/>
          <a:lstStyle>
            <a:lvl1pPr>
              <a:defRPr sz="3200" b="0" i="0">
                <a:solidFill>
                  <a:schemeClr val="tx2"/>
                </a:solidFill>
                <a:latin typeface="+mj-lt"/>
                <a:cs typeface="DINPro"/>
              </a:defRPr>
            </a:lvl1pPr>
          </a:lstStyle>
          <a:p>
            <a:endParaRPr dirty="0"/>
          </a:p>
        </p:txBody>
      </p:sp>
      <p:sp>
        <p:nvSpPr>
          <p:cNvPr id="3" name="Holder 3"/>
          <p:cNvSpPr>
            <a:spLocks noGrp="1"/>
          </p:cNvSpPr>
          <p:nvPr>
            <p:ph type="body" idx="1"/>
          </p:nvPr>
        </p:nvSpPr>
        <p:spPr>
          <a:xfrm>
            <a:off x="1187624" y="1635646"/>
            <a:ext cx="5786438" cy="230832"/>
          </a:xfrm>
          <a:prstGeom prst="rect">
            <a:avLst/>
          </a:prstGeom>
        </p:spPr>
        <p:txBody>
          <a:bodyPr lIns="0" tIns="0" rIns="0" bIns="0"/>
          <a:lstStyle>
            <a:lvl1pPr>
              <a:defRPr sz="2000" b="0" i="0">
                <a:solidFill>
                  <a:schemeClr val="accent6"/>
                </a:solidFill>
                <a:latin typeface="+mj-lt"/>
                <a:cs typeface=""/>
              </a:defRPr>
            </a:lvl1pPr>
          </a:lstStyle>
          <a:p>
            <a:endParaRPr dirty="0"/>
          </a:p>
        </p:txBody>
      </p:sp>
      <p:sp>
        <p:nvSpPr>
          <p:cNvPr id="8" name="Holder 4"/>
          <p:cNvSpPr>
            <a:spLocks noGrp="1"/>
          </p:cNvSpPr>
          <p:nvPr>
            <p:ph type="ftr" sz="quarter" idx="3"/>
          </p:nvPr>
        </p:nvSpPr>
        <p:spPr>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r>
              <a:rPr lang="de-DE"/>
              <a:t>Welcome to Göttingen</a:t>
            </a:r>
            <a:endParaRPr lang="de-DE" dirty="0"/>
          </a:p>
        </p:txBody>
      </p:sp>
      <p:sp>
        <p:nvSpPr>
          <p:cNvPr id="9" name="Holder 5"/>
          <p:cNvSpPr>
            <a:spLocks noGrp="1"/>
          </p:cNvSpPr>
          <p:nvPr>
            <p:ph type="dt" sz="half" idx="2"/>
          </p:nvPr>
        </p:nvSpPr>
        <p:spPr>
          <a:xfrm>
            <a:off x="218599" y="4875610"/>
            <a:ext cx="1031558" cy="147340"/>
          </a:xfrm>
          <a:prstGeom prst="rect">
            <a:avLst/>
          </a:prstGeom>
        </p:spPr>
        <p:txBody>
          <a:bodyPr lIns="0" tIns="0" rIns="0" bIns="0"/>
          <a:lstStyle>
            <a:lvl1pPr algn="l">
              <a:defRPr sz="900">
                <a:solidFill>
                  <a:schemeClr val="tx1">
                    <a:tint val="75000"/>
                  </a:schemeClr>
                </a:solidFill>
              </a:defRPr>
            </a:lvl1pPr>
          </a:lstStyle>
          <a:p>
            <a:r>
              <a:rPr lang="de-DE"/>
              <a:t>22.09.2025</a:t>
            </a:r>
            <a:endParaRPr lang="en-US" dirty="0"/>
          </a:p>
        </p:txBody>
      </p:sp>
      <p:sp>
        <p:nvSpPr>
          <p:cNvPr id="10" name="Holder 6"/>
          <p:cNvSpPr>
            <a:spLocks noGrp="1"/>
          </p:cNvSpPr>
          <p:nvPr>
            <p:ph type="sldNum" sz="quarter" idx="4"/>
          </p:nvPr>
        </p:nvSpPr>
        <p:spPr>
          <a:xfrm>
            <a:off x="8322472" y="4894526"/>
            <a:ext cx="602933" cy="128425"/>
          </a:xfrm>
          <a:prstGeom prst="rect">
            <a:avLst/>
          </a:prstGeom>
        </p:spPr>
        <p:txBody>
          <a:bodyPr lIns="0" tIns="0" rIns="0" bIns="0"/>
          <a:lstStyle>
            <a:lvl1pPr algn="r">
              <a:defRPr sz="900">
                <a:solidFill>
                  <a:schemeClr val="tx1">
                    <a:tint val="75000"/>
                  </a:schemeClr>
                </a:solidFill>
              </a:defRPr>
            </a:lvl1pPr>
          </a:lstStyle>
          <a:p>
            <a:fld id="{B6F15528-21DE-4FAA-801E-634DDDAF4B2B}" type="slidenum">
              <a:rPr lang="de-DE" smtClean="0"/>
              <a:pPr/>
              <a:t>‹Nr.›</a:t>
            </a:fld>
            <a:endParaRPr lang="de-DE" dirty="0"/>
          </a:p>
        </p:txBody>
      </p:sp>
      <p:sp>
        <p:nvSpPr>
          <p:cNvPr id="13" name="Textplatzhalter 30"/>
          <p:cNvSpPr>
            <a:spLocks noGrp="1"/>
          </p:cNvSpPr>
          <p:nvPr>
            <p:ph type="body" sz="quarter" idx="12" hasCustomPrompt="1"/>
          </p:nvPr>
        </p:nvSpPr>
        <p:spPr>
          <a:xfrm>
            <a:off x="5965034" y="277939"/>
            <a:ext cx="2839641" cy="184666"/>
          </a:xfrm>
          <a:prstGeom prst="rect">
            <a:avLst/>
          </a:prstGeom>
        </p:spPr>
        <p:txBody>
          <a:bodyPr vert="horz"/>
          <a:lstStyle>
            <a:lvl1pPr algn="r">
              <a:defRPr sz="1200" baseline="0">
                <a:solidFill>
                  <a:srgbClr val="7F7F7F"/>
                </a:solidFill>
                <a:latin typeface="Calibri"/>
                <a:cs typeface="Calibri"/>
              </a:defRPr>
            </a:lvl1pPr>
          </a:lstStyle>
          <a:p>
            <a:pPr lvl="0"/>
            <a:r>
              <a:rPr lang="de-DE" dirty="0"/>
              <a:t>Institut/Zentrum für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74" name="object 2"/>
          <p:cNvSpPr/>
          <p:nvPr userDrawn="1"/>
        </p:nvSpPr>
        <p:spPr>
          <a:xfrm>
            <a:off x="0" y="4781848"/>
            <a:ext cx="9144000" cy="361652"/>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sz="1100" dirty="0">
              <a:solidFill>
                <a:schemeClr val="bg1">
                  <a:lumMod val="85000"/>
                </a:schemeClr>
              </a:solidFill>
            </a:endParaRPr>
          </a:p>
        </p:txBody>
      </p:sp>
      <p:sp>
        <p:nvSpPr>
          <p:cNvPr id="2" name="Holder 2"/>
          <p:cNvSpPr>
            <a:spLocks noGrp="1"/>
          </p:cNvSpPr>
          <p:nvPr>
            <p:ph type="title"/>
          </p:nvPr>
        </p:nvSpPr>
        <p:spPr>
          <a:xfrm>
            <a:off x="660800" y="988761"/>
            <a:ext cx="7623279" cy="430887"/>
          </a:xfrm>
          <a:prstGeom prst="rect">
            <a:avLst/>
          </a:prstGeom>
        </p:spPr>
        <p:txBody>
          <a:bodyPr lIns="0" tIns="0" rIns="0" bIns="0"/>
          <a:lstStyle>
            <a:lvl1pPr>
              <a:defRPr sz="3200" b="0" i="0">
                <a:solidFill>
                  <a:schemeClr val="tx2"/>
                </a:solidFill>
                <a:latin typeface="+mj-lt"/>
                <a:cs typeface="DINPro"/>
              </a:defRPr>
            </a:lvl1pPr>
          </a:lstStyle>
          <a:p>
            <a:endParaRPr dirty="0"/>
          </a:p>
        </p:txBody>
      </p:sp>
      <p:sp>
        <p:nvSpPr>
          <p:cNvPr id="3" name="Holder 3"/>
          <p:cNvSpPr>
            <a:spLocks noGrp="1"/>
          </p:cNvSpPr>
          <p:nvPr>
            <p:ph type="body" idx="1"/>
          </p:nvPr>
        </p:nvSpPr>
        <p:spPr>
          <a:xfrm>
            <a:off x="899595" y="1635646"/>
            <a:ext cx="5811749" cy="230832"/>
          </a:xfrm>
          <a:prstGeom prst="rect">
            <a:avLst/>
          </a:prstGeom>
        </p:spPr>
        <p:txBody>
          <a:bodyPr lIns="0" tIns="0" rIns="0" bIns="0"/>
          <a:lstStyle>
            <a:lvl1pPr marL="285750" indent="-285750">
              <a:spcAft>
                <a:spcPts val="377"/>
              </a:spcAft>
              <a:buClr>
                <a:schemeClr val="tx2"/>
              </a:buClr>
              <a:buSzPct val="104000"/>
              <a:buFont typeface="Calibri" panose="020F0502020204030204" pitchFamily="34" charset="0"/>
              <a:buChar char="•"/>
              <a:defRPr sz="2000" b="0" i="0" baseline="0">
                <a:solidFill>
                  <a:schemeClr val="accent6"/>
                </a:solidFill>
                <a:latin typeface="+mj-lt"/>
                <a:cs typeface=""/>
              </a:defRPr>
            </a:lvl1pPr>
          </a:lstStyle>
          <a:p>
            <a:endParaRPr lang="de-DE" dirty="0"/>
          </a:p>
        </p:txBody>
      </p:sp>
      <p:sp>
        <p:nvSpPr>
          <p:cNvPr id="11" name="Textplatzhalter 30"/>
          <p:cNvSpPr>
            <a:spLocks noGrp="1"/>
          </p:cNvSpPr>
          <p:nvPr>
            <p:ph type="body" sz="quarter" idx="12" hasCustomPrompt="1"/>
          </p:nvPr>
        </p:nvSpPr>
        <p:spPr>
          <a:xfrm>
            <a:off x="5965034" y="277939"/>
            <a:ext cx="2839641" cy="184666"/>
          </a:xfrm>
          <a:prstGeom prst="rect">
            <a:avLst/>
          </a:prstGeom>
        </p:spPr>
        <p:txBody>
          <a:bodyPr vert="horz"/>
          <a:lstStyle>
            <a:lvl1pPr algn="r">
              <a:defRPr sz="1200" baseline="0">
                <a:solidFill>
                  <a:srgbClr val="7F7F7F"/>
                </a:solidFill>
                <a:latin typeface="Calibri"/>
                <a:cs typeface="Calibri"/>
              </a:defRPr>
            </a:lvl1pPr>
          </a:lstStyle>
          <a:p>
            <a:pPr lvl="0"/>
            <a:r>
              <a:rPr lang="de-DE" dirty="0"/>
              <a:t>Institut/Zentrum für</a:t>
            </a:r>
          </a:p>
        </p:txBody>
      </p:sp>
      <p:sp>
        <p:nvSpPr>
          <p:cNvPr id="8" name="Holder 4"/>
          <p:cNvSpPr>
            <a:spLocks noGrp="1"/>
          </p:cNvSpPr>
          <p:nvPr>
            <p:ph type="ftr" sz="quarter" idx="3"/>
          </p:nvPr>
        </p:nvSpPr>
        <p:spPr>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r>
              <a:rPr lang="de-DE"/>
              <a:t>Welcome to Göttingen</a:t>
            </a:r>
            <a:endParaRPr lang="de-DE" dirty="0"/>
          </a:p>
        </p:txBody>
      </p:sp>
      <p:sp>
        <p:nvSpPr>
          <p:cNvPr id="9" name="Holder 5"/>
          <p:cNvSpPr>
            <a:spLocks noGrp="1"/>
          </p:cNvSpPr>
          <p:nvPr>
            <p:ph type="dt" sz="half" idx="2"/>
          </p:nvPr>
        </p:nvSpPr>
        <p:spPr>
          <a:xfrm>
            <a:off x="218599" y="4875610"/>
            <a:ext cx="1031558" cy="147340"/>
          </a:xfrm>
          <a:prstGeom prst="rect">
            <a:avLst/>
          </a:prstGeom>
        </p:spPr>
        <p:txBody>
          <a:bodyPr lIns="0" tIns="0" rIns="0" bIns="0"/>
          <a:lstStyle>
            <a:lvl1pPr algn="l">
              <a:defRPr sz="900">
                <a:solidFill>
                  <a:schemeClr val="tx1">
                    <a:tint val="75000"/>
                  </a:schemeClr>
                </a:solidFill>
              </a:defRPr>
            </a:lvl1pPr>
          </a:lstStyle>
          <a:p>
            <a:r>
              <a:rPr lang="de-DE"/>
              <a:t>22.09.2025</a:t>
            </a:r>
            <a:endParaRPr lang="en-US" dirty="0"/>
          </a:p>
        </p:txBody>
      </p:sp>
      <p:sp>
        <p:nvSpPr>
          <p:cNvPr id="10" name="Holder 6"/>
          <p:cNvSpPr>
            <a:spLocks noGrp="1"/>
          </p:cNvSpPr>
          <p:nvPr>
            <p:ph type="sldNum" sz="quarter" idx="4"/>
          </p:nvPr>
        </p:nvSpPr>
        <p:spPr>
          <a:xfrm>
            <a:off x="8322472" y="4894526"/>
            <a:ext cx="602933" cy="128425"/>
          </a:xfrm>
          <a:prstGeom prst="rect">
            <a:avLst/>
          </a:prstGeom>
        </p:spPr>
        <p:txBody>
          <a:bodyPr lIns="0" tIns="0" rIns="0" bIns="0"/>
          <a:lstStyle>
            <a:lvl1pPr algn="r">
              <a:defRPr sz="900">
                <a:solidFill>
                  <a:schemeClr val="tx1">
                    <a:tint val="75000"/>
                  </a:schemeClr>
                </a:solidFill>
              </a:defRPr>
            </a:lvl1pPr>
          </a:lstStyle>
          <a:p>
            <a:fld id="{B6F15528-21DE-4FAA-801E-634DDDAF4B2B}"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oßes Bild">
    <p:spTree>
      <p:nvGrpSpPr>
        <p:cNvPr id="1" name=""/>
        <p:cNvGrpSpPr/>
        <p:nvPr/>
      </p:nvGrpSpPr>
      <p:grpSpPr>
        <a:xfrm>
          <a:off x="0" y="0"/>
          <a:ext cx="0" cy="0"/>
          <a:chOff x="0" y="0"/>
          <a:chExt cx="0" cy="0"/>
        </a:xfrm>
      </p:grpSpPr>
      <p:sp>
        <p:nvSpPr>
          <p:cNvPr id="5" name="Textplatzhalter 30"/>
          <p:cNvSpPr>
            <a:spLocks noGrp="1"/>
          </p:cNvSpPr>
          <p:nvPr>
            <p:ph type="body" sz="quarter" idx="12" hasCustomPrompt="1"/>
          </p:nvPr>
        </p:nvSpPr>
        <p:spPr>
          <a:xfrm>
            <a:off x="5965034" y="277939"/>
            <a:ext cx="2839641" cy="184666"/>
          </a:xfrm>
          <a:prstGeom prst="rect">
            <a:avLst/>
          </a:prstGeom>
        </p:spPr>
        <p:txBody>
          <a:bodyPr vert="horz"/>
          <a:lstStyle>
            <a:lvl1pPr algn="r">
              <a:defRPr sz="1200" baseline="0">
                <a:solidFill>
                  <a:srgbClr val="7F7F7F"/>
                </a:solidFill>
                <a:latin typeface="Calibri"/>
                <a:cs typeface="Calibri"/>
              </a:defRPr>
            </a:lvl1pPr>
          </a:lstStyle>
          <a:p>
            <a:pPr lvl="0"/>
            <a:r>
              <a:rPr lang="de-DE" dirty="0"/>
              <a:t>Institut/Zentrum für</a:t>
            </a:r>
          </a:p>
        </p:txBody>
      </p:sp>
      <p:sp>
        <p:nvSpPr>
          <p:cNvPr id="3" name="Bildplatzhalter 2"/>
          <p:cNvSpPr>
            <a:spLocks noGrp="1"/>
          </p:cNvSpPr>
          <p:nvPr>
            <p:ph type="pic" sz="quarter" idx="13"/>
          </p:nvPr>
        </p:nvSpPr>
        <p:spPr>
          <a:xfrm>
            <a:off x="0" y="700088"/>
            <a:ext cx="9144000" cy="4103910"/>
          </a:xfrm>
          <a:prstGeom prst="rect">
            <a:avLst/>
          </a:prstGeom>
        </p:spPr>
        <p:txBody>
          <a:bodyPr/>
          <a:lstStyle/>
          <a:p>
            <a:endParaRPr lang="de-DE"/>
          </a:p>
        </p:txBody>
      </p:sp>
      <p:sp>
        <p:nvSpPr>
          <p:cNvPr id="7" name="Holder 4"/>
          <p:cNvSpPr>
            <a:spLocks noGrp="1"/>
          </p:cNvSpPr>
          <p:nvPr>
            <p:ph type="ftr" sz="quarter" idx="3"/>
          </p:nvPr>
        </p:nvSpPr>
        <p:spPr>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r>
              <a:rPr lang="de-DE"/>
              <a:t>Welcome to Göttingen</a:t>
            </a:r>
            <a:endParaRPr lang="de-DE" dirty="0"/>
          </a:p>
        </p:txBody>
      </p:sp>
      <p:sp>
        <p:nvSpPr>
          <p:cNvPr id="8" name="Holder 5"/>
          <p:cNvSpPr>
            <a:spLocks noGrp="1"/>
          </p:cNvSpPr>
          <p:nvPr>
            <p:ph type="dt" sz="half" idx="2"/>
          </p:nvPr>
        </p:nvSpPr>
        <p:spPr>
          <a:xfrm>
            <a:off x="218599" y="4875610"/>
            <a:ext cx="1031558" cy="147340"/>
          </a:xfrm>
          <a:prstGeom prst="rect">
            <a:avLst/>
          </a:prstGeom>
        </p:spPr>
        <p:txBody>
          <a:bodyPr lIns="0" tIns="0" rIns="0" bIns="0"/>
          <a:lstStyle>
            <a:lvl1pPr algn="l">
              <a:defRPr sz="900">
                <a:solidFill>
                  <a:schemeClr val="tx1">
                    <a:tint val="75000"/>
                  </a:schemeClr>
                </a:solidFill>
              </a:defRPr>
            </a:lvl1pPr>
          </a:lstStyle>
          <a:p>
            <a:r>
              <a:rPr lang="de-DE"/>
              <a:t>22.09.2025</a:t>
            </a:r>
            <a:endParaRPr lang="en-US" dirty="0"/>
          </a:p>
        </p:txBody>
      </p:sp>
      <p:sp>
        <p:nvSpPr>
          <p:cNvPr id="9" name="Holder 6"/>
          <p:cNvSpPr>
            <a:spLocks noGrp="1"/>
          </p:cNvSpPr>
          <p:nvPr>
            <p:ph type="sldNum" sz="quarter" idx="4"/>
          </p:nvPr>
        </p:nvSpPr>
        <p:spPr>
          <a:xfrm>
            <a:off x="8322472" y="4894526"/>
            <a:ext cx="602933" cy="128425"/>
          </a:xfrm>
          <a:prstGeom prst="rect">
            <a:avLst/>
          </a:prstGeom>
        </p:spPr>
        <p:txBody>
          <a:bodyPr lIns="0" tIns="0" rIns="0" bIns="0"/>
          <a:lstStyle>
            <a:lvl1pPr algn="r">
              <a:defRPr sz="900">
                <a:solidFill>
                  <a:schemeClr val="tx1">
                    <a:tint val="75000"/>
                  </a:schemeClr>
                </a:solidFill>
              </a:defRPr>
            </a:lvl1pPr>
          </a:lstStyle>
          <a:p>
            <a:fld id="{B6F15528-21DE-4FAA-801E-634DDDAF4B2B}"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ur Titel">
    <p:spTree>
      <p:nvGrpSpPr>
        <p:cNvPr id="1" name=""/>
        <p:cNvGrpSpPr/>
        <p:nvPr/>
      </p:nvGrpSpPr>
      <p:grpSpPr>
        <a:xfrm>
          <a:off x="0" y="0"/>
          <a:ext cx="0" cy="0"/>
          <a:chOff x="0" y="0"/>
          <a:chExt cx="0" cy="0"/>
        </a:xfrm>
      </p:grpSpPr>
      <p:sp>
        <p:nvSpPr>
          <p:cNvPr id="2" name="Holder 2"/>
          <p:cNvSpPr>
            <a:spLocks noGrp="1"/>
          </p:cNvSpPr>
          <p:nvPr>
            <p:ph type="title"/>
          </p:nvPr>
        </p:nvSpPr>
        <p:spPr>
          <a:xfrm>
            <a:off x="760361" y="988760"/>
            <a:ext cx="7623279" cy="507843"/>
          </a:xfrm>
        </p:spPr>
        <p:txBody>
          <a:bodyPr lIns="0" tIns="0" rIns="0" bIns="0"/>
          <a:lstStyle>
            <a:lvl1pPr>
              <a:defRPr sz="3300" b="1" i="0">
                <a:solidFill>
                  <a:schemeClr val="tx2"/>
                </a:solidFill>
                <a:latin typeface="Gill Sans MT"/>
                <a:cs typeface="Gill Sans MT"/>
              </a:defRPr>
            </a:lvl1pPr>
          </a:lstStyle>
          <a:p>
            <a:r>
              <a:rPr lang="de-DE"/>
              <a:t>Mastertitelformat bearbeiten</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de-DE"/>
              <a:t>Welcome to Göttingen</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de-DE"/>
              <a:t>22.09.2025</a:t>
            </a:r>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50078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Bild 13"/>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708" y="1525"/>
            <a:ext cx="9130468" cy="5140454"/>
          </a:xfrm>
          <a:prstGeom prst="rect">
            <a:avLst/>
          </a:prstGeom>
        </p:spPr>
      </p:pic>
      <p:sp>
        <p:nvSpPr>
          <p:cNvPr id="7" name="Holder 4"/>
          <p:cNvSpPr>
            <a:spLocks noGrp="1"/>
          </p:cNvSpPr>
          <p:nvPr>
            <p:ph type="ftr" sz="quarter" idx="3"/>
          </p:nvPr>
        </p:nvSpPr>
        <p:spPr>
          <a:xfrm>
            <a:off x="1732360" y="4877217"/>
            <a:ext cx="6054328" cy="145733"/>
          </a:xfrm>
          <a:prstGeom prst="rect">
            <a:avLst/>
          </a:prstGeom>
        </p:spPr>
        <p:txBody>
          <a:bodyPr lIns="0" tIns="0" rIns="0" bIns="0"/>
          <a:lstStyle>
            <a:lvl1pPr algn="ctr">
              <a:defRPr sz="900">
                <a:solidFill>
                  <a:srgbClr val="17375E"/>
                </a:solidFill>
              </a:defRPr>
            </a:lvl1pPr>
          </a:lstStyle>
          <a:p>
            <a:r>
              <a:rPr lang="de-DE"/>
              <a:t>Welcome to Göttingen</a:t>
            </a:r>
            <a:endParaRPr lang="de-DE" dirty="0"/>
          </a:p>
        </p:txBody>
      </p:sp>
      <p:sp>
        <p:nvSpPr>
          <p:cNvPr id="8" name="Holder 5"/>
          <p:cNvSpPr>
            <a:spLocks noGrp="1"/>
          </p:cNvSpPr>
          <p:nvPr>
            <p:ph type="dt" sz="half" idx="2"/>
          </p:nvPr>
        </p:nvSpPr>
        <p:spPr>
          <a:xfrm>
            <a:off x="218599" y="4875610"/>
            <a:ext cx="1031558" cy="147340"/>
          </a:xfrm>
          <a:prstGeom prst="rect">
            <a:avLst/>
          </a:prstGeom>
        </p:spPr>
        <p:txBody>
          <a:bodyPr lIns="0" tIns="0" rIns="0" bIns="0"/>
          <a:lstStyle>
            <a:lvl1pPr algn="l">
              <a:defRPr sz="900">
                <a:solidFill>
                  <a:schemeClr val="tx1">
                    <a:tint val="75000"/>
                  </a:schemeClr>
                </a:solidFill>
              </a:defRPr>
            </a:lvl1pPr>
          </a:lstStyle>
          <a:p>
            <a:r>
              <a:rPr lang="de-DE"/>
              <a:t>22.09.2025</a:t>
            </a:r>
            <a:endParaRPr lang="en-US" dirty="0"/>
          </a:p>
        </p:txBody>
      </p:sp>
      <p:sp>
        <p:nvSpPr>
          <p:cNvPr id="9" name="Holder 6"/>
          <p:cNvSpPr>
            <a:spLocks noGrp="1"/>
          </p:cNvSpPr>
          <p:nvPr>
            <p:ph type="sldNum" sz="quarter" idx="4"/>
          </p:nvPr>
        </p:nvSpPr>
        <p:spPr>
          <a:xfrm>
            <a:off x="8322472" y="4894526"/>
            <a:ext cx="602933" cy="128425"/>
          </a:xfrm>
          <a:prstGeom prst="rect">
            <a:avLst/>
          </a:prstGeom>
        </p:spPr>
        <p:txBody>
          <a:bodyPr lIns="0" tIns="0" rIns="0" bIns="0"/>
          <a:lstStyle>
            <a:lvl1pPr algn="r">
              <a:defRPr sz="900">
                <a:solidFill>
                  <a:schemeClr val="tx1">
                    <a:tint val="75000"/>
                  </a:schemeClr>
                </a:solidFill>
              </a:defRPr>
            </a:lvl1pPr>
          </a:lstStyle>
          <a:p>
            <a:fld id="{B6F15528-21DE-4FAA-801E-634DDDAF4B2B}"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9" r:id="rId5"/>
  </p:sldLayoutIdLst>
  <p:hf hdr="0"/>
  <p:txStyles>
    <p:titleStyle>
      <a:lvl1pPr>
        <a:defRPr>
          <a:latin typeface="+mj-lt"/>
          <a:ea typeface="+mj-ea"/>
          <a:cs typeface="+mj-cs"/>
        </a:defRPr>
      </a:lvl1pPr>
    </p:titleStyle>
    <p:bodyStyle>
      <a:lvl1pPr marL="0">
        <a:defRPr>
          <a:latin typeface="+mn-lt"/>
          <a:ea typeface="+mn-ea"/>
          <a:cs typeface="+mn-cs"/>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p:bodyStyle>
    <p:otherStyle>
      <a:lvl1pPr marL="0">
        <a:defRPr>
          <a:latin typeface="+mn-lt"/>
          <a:ea typeface="+mn-ea"/>
          <a:cs typeface="+mn-cs"/>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uni-goettingen.de/en/604286.html"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termin.goettingen.d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mailto:auslaenderstelle@goettingen.d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hyperlink" Target="https://www.uni-goettingen.de/de/document/download/ec4e344acf3b54a4856d39bf09fcf6a2.pdf/2025%20Handout%20student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s://www.uni-goettingen.de/storage/userdata/flippingbook/GIMedUndNot/HTML/index.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tm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1.tmp"/><Relationship Id="rId5" Type="http://schemas.openxmlformats.org/officeDocument/2006/relationships/hyperlink" Target="https://www.uni-goettingen.de/de/document/download/1507c9e15de445c58e6205c521a17615.pdf/Wege%20zu%20mehr%20Sicherheit%20auf%20dem%20Campus_05-2020.pdf" TargetMode="Externa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studierendenwerk-goettingen.de/en/campuscatering/canteens" TargetMode="Externa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radfahrschule.adfc.de/radfahrschule/adfc-goettingen-radfahrschule-fuer-erwachsene" TargetMode="External"/><Relationship Id="rId4" Type="http://schemas.openxmlformats.org/officeDocument/2006/relationships/hyperlink" Target="https://swapfiets.de/gotting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evb.de/fahrplaene/fahrplaninformationen" TargetMode="External"/><Relationship Id="rId7"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8.jpg"/><Relationship Id="rId5" Type="http://schemas.openxmlformats.org/officeDocument/2006/relationships/hyperlink" Target="https://asta.uni-goettingen.de/en/service/semester-tickets/culture-ticket/" TargetMode="External"/><Relationship Id="rId4" Type="http://schemas.openxmlformats.org/officeDocument/2006/relationships/hyperlink" Target="https://asta.uni-goettingen.de/services/semestertickets/deutschlandweites-semestertick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uni-goettingen.de/en/414659.html" TargetMode="External"/><Relationship Id="rId5" Type="http://schemas.openxmlformats.org/officeDocument/2006/relationships/hyperlink" Target="https://www.instagram.com/degis_goettingen/" TargetMode="External"/><Relationship Id="rId4" Type="http://schemas.openxmlformats.org/officeDocument/2006/relationships/hyperlink" Target="https://www.instagram.com/esn.goetting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www.instagram.com/ugoe.international/" TargetMode="External"/><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hyperlink" Target="https://www.uni-goettingen.de/en/108275.html" TargetMode="External"/><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uni-goettingen.de/en/112395.html" TargetMode="External"/><Relationship Id="rId3" Type="http://schemas.openxmlformats.org/officeDocument/2006/relationships/hyperlink" Target="https://www.uni-goettingen.de/en/196392.html" TargetMode="External"/><Relationship Id="rId7" Type="http://schemas.openxmlformats.org/officeDocument/2006/relationships/hyperlink" Target="https://www.uni-goettingen.de/en/572807.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instagram.com/degis_goettingen/" TargetMode="External"/><Relationship Id="rId5" Type="http://schemas.openxmlformats.org/officeDocument/2006/relationships/hyperlink" Target="https://www.instagram.com/esn.goettingen/" TargetMode="External"/><Relationship Id="rId10" Type="http://schemas.openxmlformats.org/officeDocument/2006/relationships/image" Target="../media/image48.jpeg"/><Relationship Id="rId4" Type="http://schemas.openxmlformats.org/officeDocument/2006/relationships/hyperlink" Target="https://www.uni-goettingen.de/foyer-international" TargetMode="External"/><Relationship Id="rId9" Type="http://schemas.openxmlformats.org/officeDocument/2006/relationships/hyperlink" Target="https://discord.com/invite/aGp3vjtrx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platform.visaflow.ap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uni-goettingen.de/en/544363.html" TargetMode="External"/><Relationship Id="rId2" Type="http://schemas.openxmlformats.org/officeDocument/2006/relationships/hyperlink" Target="https://www.uni-goettingen.de/de/studienf%C3%A4cher+von+a+bis+z/3811.html" TargetMode="Externa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s://www.uni-goettingen.de/en/47743.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2.daad.de/deutschland/stipendium/datenbank/en/21148-scholarship-database/?status=2&amp;origin=176&amp;subjectGrps=&amp;daad=&amp;intention=&amp;q=&amp;page=1&amp;back=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tudierendenwerk-goettingen.de/en/studentenwerk-goettingen-student-accommodat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www.uni-goettingen.de/en/617883.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flixbus.de/" TargetMode="External"/><Relationship Id="rId4" Type="http://schemas.openxmlformats.org/officeDocument/2006/relationships/hyperlink" Target="https://int.bahn.de/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8"/>
          <p:cNvSpPr>
            <a:spLocks noGrp="1"/>
          </p:cNvSpPr>
          <p:nvPr>
            <p:ph type="subTitle" idx="4"/>
          </p:nvPr>
        </p:nvSpPr>
        <p:spPr>
          <a:xfrm>
            <a:off x="660797" y="3627195"/>
            <a:ext cx="6400800" cy="230832"/>
          </a:xfrm>
        </p:spPr>
        <p:txBody>
          <a:bodyPr/>
          <a:lstStyle/>
          <a:p>
            <a:r>
              <a:rPr lang="en-US" noProof="0" dirty="0"/>
              <a:t>International Student Office</a:t>
            </a:r>
          </a:p>
        </p:txBody>
      </p:sp>
      <p:sp>
        <p:nvSpPr>
          <p:cNvPr id="7" name="Titel 6"/>
          <p:cNvSpPr>
            <a:spLocks noGrp="1"/>
          </p:cNvSpPr>
          <p:nvPr>
            <p:ph type="title"/>
          </p:nvPr>
        </p:nvSpPr>
        <p:spPr>
          <a:xfrm>
            <a:off x="634927" y="2476678"/>
            <a:ext cx="8327806" cy="1247199"/>
          </a:xfrm>
        </p:spPr>
        <p:txBody>
          <a:bodyPr/>
          <a:lstStyle/>
          <a:p>
            <a:r>
              <a:rPr lang="en-US" noProof="0" dirty="0"/>
              <a:t>Welcome to the </a:t>
            </a:r>
            <a:br>
              <a:rPr lang="en-US" noProof="0" dirty="0"/>
            </a:br>
            <a:r>
              <a:rPr lang="en-US" noProof="0" dirty="0"/>
              <a:t>University of Göttingen</a:t>
            </a:r>
          </a:p>
        </p:txBody>
      </p:sp>
      <p:sp>
        <p:nvSpPr>
          <p:cNvPr id="8" name="Textplatzhalter 7"/>
          <p:cNvSpPr>
            <a:spLocks noGrp="1"/>
          </p:cNvSpPr>
          <p:nvPr>
            <p:ph type="body" idx="1"/>
          </p:nvPr>
        </p:nvSpPr>
        <p:spPr>
          <a:xfrm>
            <a:off x="755576" y="2210098"/>
            <a:ext cx="5786438" cy="230832"/>
          </a:xfrm>
        </p:spPr>
        <p:txBody>
          <a:bodyPr/>
          <a:lstStyle/>
          <a:p>
            <a:r>
              <a:rPr lang="en-US" dirty="0"/>
              <a:t>Nandita </a:t>
            </a:r>
            <a:r>
              <a:rPr lang="en-US" dirty="0" err="1"/>
              <a:t>Isloorkar</a:t>
            </a:r>
            <a:r>
              <a:rPr lang="en-US" dirty="0"/>
              <a:t> &amp; Julie Harris</a:t>
            </a:r>
            <a:endParaRPr lang="en-US" noProof="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064671"/>
            <a:ext cx="2657815" cy="3304605"/>
          </a:xfrm>
          <a:prstGeom prst="ellipse">
            <a:avLst/>
          </a:prstGeom>
          <a:ln w="63500" cap="rnd">
            <a:solidFill>
              <a:schemeClr val="tx2">
                <a:lumMod val="75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6382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971600" y="3217297"/>
            <a:ext cx="1730146" cy="1480266"/>
          </a:xfrm>
          <a:prstGeom prst="rect">
            <a:avLst/>
          </a:prstGeom>
        </p:spPr>
      </p:pic>
      <p:sp>
        <p:nvSpPr>
          <p:cNvPr id="62" name="object 62"/>
          <p:cNvSpPr txBox="1">
            <a:spLocks noGrp="1"/>
          </p:cNvSpPr>
          <p:nvPr>
            <p:ph type="title"/>
          </p:nvPr>
        </p:nvSpPr>
        <p:spPr>
          <a:xfrm>
            <a:off x="467544" y="887343"/>
            <a:ext cx="7623279" cy="369332"/>
          </a:xfrm>
        </p:spPr>
        <p:txBody>
          <a:bodyPr/>
          <a:lstStyle/>
          <a:p>
            <a:r>
              <a:rPr lang="en-US" sz="2400" noProof="0" dirty="0"/>
              <a:t>Buddy Service </a:t>
            </a:r>
          </a:p>
        </p:txBody>
      </p:sp>
      <p:sp>
        <p:nvSpPr>
          <p:cNvPr id="114" name="Fußzeilenplatzhalter 113"/>
          <p:cNvSpPr>
            <a:spLocks noGrp="1"/>
          </p:cNvSpPr>
          <p:nvPr>
            <p:ph type="ftr" sz="quarter" idx="3"/>
          </p:nvPr>
        </p:nvSpPr>
        <p:spPr/>
        <p:txBody>
          <a:bodyPr/>
          <a:lstStyle/>
          <a:p>
            <a:r>
              <a:rPr lang="de-DE" dirty="0"/>
              <a:t>Welcome </a:t>
            </a:r>
            <a:r>
              <a:rPr lang="de-DE" dirty="0" err="1"/>
              <a:t>to</a:t>
            </a:r>
            <a:r>
              <a:rPr lang="de-DE" dirty="0"/>
              <a:t> Göttingen</a:t>
            </a:r>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10</a:t>
            </a:fld>
            <a:endParaRPr lang="de-DE" dirty="0"/>
          </a:p>
        </p:txBody>
      </p:sp>
      <p:sp>
        <p:nvSpPr>
          <p:cNvPr id="10" name="Textplatzhalter 8"/>
          <p:cNvSpPr>
            <a:spLocks noGrp="1"/>
          </p:cNvSpPr>
          <p:nvPr>
            <p:ph type="body" sz="quarter" idx="12"/>
          </p:nvPr>
        </p:nvSpPr>
        <p:spPr>
          <a:xfrm>
            <a:off x="6799537" y="245379"/>
            <a:ext cx="2129730" cy="369332"/>
          </a:xfrm>
        </p:spPr>
        <p:txBody>
          <a:bodyPr/>
          <a:lstStyle/>
          <a:p>
            <a:r>
              <a:rPr lang="en-US" noProof="0" dirty="0"/>
              <a:t>Göttingen International</a:t>
            </a:r>
          </a:p>
          <a:p>
            <a:endParaRPr lang="en-US" noProof="0" dirty="0"/>
          </a:p>
        </p:txBody>
      </p:sp>
      <p:pic>
        <p:nvPicPr>
          <p:cNvPr id="3" name="Grafik 2"/>
          <p:cNvPicPr>
            <a:picLocks noChangeAspect="1"/>
          </p:cNvPicPr>
          <p:nvPr/>
        </p:nvPicPr>
        <p:blipFill>
          <a:blip r:embed="rId4"/>
          <a:stretch>
            <a:fillRect/>
          </a:stretch>
        </p:blipFill>
        <p:spPr>
          <a:xfrm>
            <a:off x="5701535" y="920359"/>
            <a:ext cx="3224323" cy="214595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bject 61"/>
          <p:cNvSpPr txBox="1">
            <a:spLocks/>
          </p:cNvSpPr>
          <p:nvPr/>
        </p:nvSpPr>
        <p:spPr>
          <a:xfrm>
            <a:off x="899592" y="1441179"/>
            <a:ext cx="4172873" cy="1590179"/>
          </a:xfrm>
          <a:prstGeom prst="rect">
            <a:avLst/>
          </a:prstGeom>
        </p:spPr>
        <p:txBody>
          <a:bodyPr wrap="square" lIns="0" tIns="0" rIns="0" bIns="0">
            <a:spAutoFit/>
          </a:bodyPr>
          <a:lstStyle>
            <a:lvl1pPr marL="0" indent="269875" defTabSz="266400">
              <a:spcAft>
                <a:spcPts val="377"/>
              </a:spcAft>
              <a:buClr>
                <a:schemeClr val="accent1">
                  <a:lumMod val="40000"/>
                  <a:lumOff val="60000"/>
                </a:schemeClr>
              </a:buClr>
              <a:buSzPct val="104000"/>
              <a:buFont typeface="Wingdings" charset="2"/>
              <a:buChar char="§"/>
              <a:defRPr sz="1500" b="0" i="0" baseline="0">
                <a:solidFill>
                  <a:srgbClr val="595959"/>
                </a:solidFill>
                <a:latin typeface="+mj-lt"/>
                <a:ea typeface="+mn-ea"/>
                <a:cs typeface=""/>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2">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a:buClr>
                <a:schemeClr val="tx2"/>
              </a:buClr>
              <a:buFont typeface="Wingdings" panose="05000000000000000000" pitchFamily="2" charset="2"/>
              <a:buChar char="ü"/>
            </a:pPr>
            <a:r>
              <a:rPr lang="en-US" sz="1800" kern="0" dirty="0">
                <a:solidFill>
                  <a:schemeClr val="accent6"/>
                </a:solidFill>
              </a:rPr>
              <a:t>Registration asap!</a:t>
            </a:r>
          </a:p>
          <a:p>
            <a:pPr>
              <a:buClr>
                <a:schemeClr val="tx2"/>
              </a:buClr>
              <a:buFont typeface="Wingdings" panose="05000000000000000000" pitchFamily="2" charset="2"/>
              <a:buChar char="ü"/>
            </a:pPr>
            <a:r>
              <a:rPr lang="en-US" sz="1800" kern="0" dirty="0">
                <a:solidFill>
                  <a:schemeClr val="accent6"/>
                </a:solidFill>
              </a:rPr>
              <a:t>Pick up service at the train station</a:t>
            </a:r>
          </a:p>
          <a:p>
            <a:pPr>
              <a:buClr>
                <a:schemeClr val="tx2"/>
              </a:buClr>
              <a:buFont typeface="Wingdings" panose="05000000000000000000" pitchFamily="2" charset="2"/>
              <a:buChar char="ü"/>
            </a:pPr>
            <a:r>
              <a:rPr lang="en-US" sz="1800" kern="0" dirty="0">
                <a:solidFill>
                  <a:schemeClr val="accent6"/>
                </a:solidFill>
              </a:rPr>
              <a:t>Accompanying service</a:t>
            </a:r>
          </a:p>
          <a:p>
            <a:pPr>
              <a:buClr>
                <a:schemeClr val="tx2"/>
              </a:buClr>
              <a:buFont typeface="Wingdings" panose="05000000000000000000" pitchFamily="2" charset="2"/>
              <a:buChar char="ü"/>
            </a:pPr>
            <a:r>
              <a:rPr lang="en-US" sz="1800" kern="0" dirty="0">
                <a:solidFill>
                  <a:schemeClr val="accent6"/>
                </a:solidFill>
              </a:rPr>
              <a:t>Key pick up service at </a:t>
            </a:r>
            <a:r>
              <a:rPr lang="de-DE" sz="1800" kern="0" dirty="0">
                <a:solidFill>
                  <a:schemeClr val="accent6"/>
                </a:solidFill>
              </a:rPr>
              <a:t>Studierendenwerk</a:t>
            </a:r>
          </a:p>
          <a:p>
            <a:pPr>
              <a:buClr>
                <a:schemeClr val="tx2"/>
              </a:buClr>
              <a:buFont typeface="Wingdings" panose="05000000000000000000" pitchFamily="2" charset="2"/>
              <a:buChar char="ü"/>
            </a:pPr>
            <a:r>
              <a:rPr lang="en-US" sz="1800" kern="0" dirty="0">
                <a:solidFill>
                  <a:schemeClr val="accent6"/>
                </a:solidFill>
              </a:rPr>
              <a:t>Orientation</a:t>
            </a:r>
          </a:p>
        </p:txBody>
      </p:sp>
      <p:sp>
        <p:nvSpPr>
          <p:cNvPr id="13" name="object 61">
            <a:extLst>
              <a:ext uri="{FF2B5EF4-FFF2-40B4-BE49-F238E27FC236}">
                <a16:creationId xmlns:a16="http://schemas.microsoft.com/office/drawing/2014/main" id="{18A75AEC-464E-468B-973C-70B2647BF99D}"/>
              </a:ext>
            </a:extLst>
          </p:cNvPr>
          <p:cNvSpPr txBox="1">
            <a:spLocks noGrp="1"/>
          </p:cNvSpPr>
          <p:nvPr>
            <p:ph type="body" idx="1"/>
          </p:nvPr>
        </p:nvSpPr>
        <p:spPr>
          <a:xfrm>
            <a:off x="3113656" y="3562649"/>
            <a:ext cx="5811749" cy="851579"/>
          </a:xfrm>
        </p:spPr>
        <p:txBody>
          <a:bodyPr/>
          <a:lstStyle/>
          <a:p>
            <a:pPr>
              <a:buFont typeface="Wingdings" panose="05000000000000000000" pitchFamily="2" charset="2"/>
              <a:buChar char="§"/>
            </a:pPr>
            <a:r>
              <a:rPr lang="en-US" sz="1800" noProof="0" dirty="0"/>
              <a:t>Registration Buddy service for international students</a:t>
            </a:r>
          </a:p>
          <a:p>
            <a:pPr>
              <a:buFont typeface="Wingdings" panose="05000000000000000000" pitchFamily="2" charset="2"/>
              <a:buChar char="§"/>
            </a:pPr>
            <a:r>
              <a:rPr lang="en-US" sz="1800" noProof="0" dirty="0">
                <a:hlinkClick r:id="rId5"/>
              </a:rPr>
              <a:t>https://www.uni-goettingen.de/</a:t>
            </a:r>
            <a:r>
              <a:rPr lang="en-US" sz="1800" dirty="0" err="1">
                <a:hlinkClick r:id="rId5"/>
              </a:rPr>
              <a:t>en</a:t>
            </a:r>
            <a:r>
              <a:rPr lang="en-US" sz="1800" noProof="0" dirty="0">
                <a:hlinkClick r:id="rId5"/>
              </a:rPr>
              <a:t>/604286.html</a:t>
            </a:r>
            <a:r>
              <a:rPr lang="en-US" sz="1800" noProof="0" dirty="0"/>
              <a:t> </a:t>
            </a:r>
          </a:p>
          <a:p>
            <a:endParaRPr lang="en-US" sz="1800" noProof="0" dirty="0">
              <a:solidFill>
                <a:schemeClr val="accent1">
                  <a:lumMod val="75000"/>
                </a:schemeClr>
              </a:solidFill>
            </a:endParaRPr>
          </a:p>
          <a:p>
            <a:pPr indent="0">
              <a:buNone/>
            </a:pPr>
            <a:endParaRPr lang="en-US" sz="1800" noProof="0" dirty="0">
              <a:solidFill>
                <a:schemeClr val="accent1">
                  <a:lumMod val="75000"/>
                </a:schemeClr>
              </a:solidFill>
            </a:endParaRPr>
          </a:p>
          <a:p>
            <a:pPr indent="0">
              <a:buNone/>
            </a:pPr>
            <a:endParaRPr lang="en-US" sz="1800" noProof="0" dirty="0">
              <a:solidFill>
                <a:schemeClr val="accent1">
                  <a:lumMod val="75000"/>
                </a:schemeClr>
              </a:solidFill>
            </a:endParaRPr>
          </a:p>
        </p:txBody>
      </p:sp>
    </p:spTree>
    <p:extLst>
      <p:ext uri="{BB962C8B-B14F-4D97-AF65-F5344CB8AC3E}">
        <p14:creationId xmlns:p14="http://schemas.microsoft.com/office/powerpoint/2010/main" val="54192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493548" y="855219"/>
            <a:ext cx="5211814" cy="369332"/>
          </a:xfrm>
        </p:spPr>
        <p:txBody>
          <a:bodyPr/>
          <a:lstStyle/>
          <a:p>
            <a:pPr marL="6697">
              <a:spcBef>
                <a:spcPts val="53"/>
              </a:spcBef>
            </a:pPr>
            <a:r>
              <a:rPr lang="en-US" sz="2400" spc="-8" noProof="0" dirty="0"/>
              <a:t>Phone, internet &amp; electricity</a:t>
            </a:r>
            <a:endParaRPr lang="en-US" sz="2400" spc="-3" noProof="0" dirty="0"/>
          </a:p>
        </p:txBody>
      </p:sp>
      <p:sp>
        <p:nvSpPr>
          <p:cNvPr id="61" name="object 61"/>
          <p:cNvSpPr txBox="1">
            <a:spLocks noGrp="1"/>
          </p:cNvSpPr>
          <p:nvPr>
            <p:ph type="body" idx="1"/>
          </p:nvPr>
        </p:nvSpPr>
        <p:spPr>
          <a:xfrm>
            <a:off x="1919908" y="1491630"/>
            <a:ext cx="6540524" cy="3237986"/>
          </a:xfrm>
        </p:spPr>
        <p:txBody>
          <a:bodyPr/>
          <a:lstStyle/>
          <a:p>
            <a:pPr marL="349250" indent="-342900">
              <a:spcBef>
                <a:spcPts val="53"/>
              </a:spcBef>
              <a:buFont typeface="Wingdings" panose="05000000000000000000" pitchFamily="2" charset="2"/>
              <a:buChar char="§"/>
            </a:pPr>
            <a:r>
              <a:rPr lang="en-US" b="1" kern="1200" noProof="0" dirty="0"/>
              <a:t>Public </a:t>
            </a:r>
            <a:r>
              <a:rPr lang="en-US" b="1" kern="1200" noProof="0" dirty="0" err="1"/>
              <a:t>Wifi</a:t>
            </a:r>
            <a:r>
              <a:rPr lang="en-US" b="1" kern="1200" noProof="0" dirty="0"/>
              <a:t> </a:t>
            </a:r>
          </a:p>
          <a:p>
            <a:pPr marL="866416" lvl="2" indent="-285750">
              <a:spcBef>
                <a:spcPts val="53"/>
              </a:spcBef>
              <a:buClr>
                <a:schemeClr val="tx2"/>
              </a:buClr>
              <a:buFont typeface="Wingdings" panose="05000000000000000000" pitchFamily="2" charset="2"/>
              <a:buChar char="§"/>
            </a:pPr>
            <a:r>
              <a:rPr lang="en-US" sz="1200" kern="1200" noProof="0" dirty="0">
                <a:solidFill>
                  <a:schemeClr val="accent6"/>
                </a:solidFill>
              </a:rPr>
              <a:t>Cafés</a:t>
            </a:r>
          </a:p>
          <a:p>
            <a:pPr marL="866416" lvl="2" indent="-285750">
              <a:spcBef>
                <a:spcPts val="53"/>
              </a:spcBef>
              <a:buClr>
                <a:schemeClr val="tx2"/>
              </a:buClr>
              <a:buFont typeface="Wingdings" panose="05000000000000000000" pitchFamily="2" charset="2"/>
              <a:buChar char="§"/>
            </a:pPr>
            <a:r>
              <a:rPr lang="en-US" sz="1200" kern="1200" noProof="0" dirty="0">
                <a:solidFill>
                  <a:schemeClr val="accent6"/>
                </a:solidFill>
              </a:rPr>
              <a:t>Airports</a:t>
            </a:r>
          </a:p>
          <a:p>
            <a:pPr marL="866416" lvl="2" indent="-285750">
              <a:spcBef>
                <a:spcPts val="53"/>
              </a:spcBef>
              <a:buClr>
                <a:schemeClr val="tx2"/>
              </a:buClr>
              <a:buFont typeface="Wingdings" panose="05000000000000000000" pitchFamily="2" charset="2"/>
              <a:buChar char="§"/>
            </a:pPr>
            <a:r>
              <a:rPr lang="en-US" sz="1200" kern="1200" noProof="0" dirty="0">
                <a:solidFill>
                  <a:schemeClr val="accent6"/>
                </a:solidFill>
              </a:rPr>
              <a:t>Shopping malls</a:t>
            </a:r>
            <a:br>
              <a:rPr lang="en-US" sz="1200" kern="1200" noProof="0" dirty="0">
                <a:solidFill>
                  <a:schemeClr val="accent6"/>
                </a:solidFill>
              </a:rPr>
            </a:br>
            <a:endParaRPr lang="en-US" sz="1200" kern="1200" noProof="0" dirty="0">
              <a:solidFill>
                <a:schemeClr val="accent6"/>
              </a:solidFill>
            </a:endParaRPr>
          </a:p>
          <a:p>
            <a:pPr marL="349250" indent="-342900">
              <a:spcBef>
                <a:spcPts val="53"/>
              </a:spcBef>
              <a:buFont typeface="Wingdings" panose="05000000000000000000" pitchFamily="2" charset="2"/>
              <a:buChar char="§"/>
            </a:pPr>
            <a:r>
              <a:rPr lang="en-US" b="1" kern="1200" noProof="0" dirty="0"/>
              <a:t>Buying SIM cards with prepaid function</a:t>
            </a:r>
          </a:p>
          <a:p>
            <a:pPr marL="866416" lvl="2" indent="-285750">
              <a:spcBef>
                <a:spcPts val="53"/>
              </a:spcBef>
              <a:buClr>
                <a:schemeClr val="tx2"/>
              </a:buClr>
              <a:buFont typeface="Wingdings" panose="05000000000000000000" pitchFamily="2" charset="2"/>
              <a:buChar char="§"/>
            </a:pPr>
            <a:r>
              <a:rPr lang="en-US" sz="1200" kern="1200" noProof="0" dirty="0">
                <a:solidFill>
                  <a:schemeClr val="accent6"/>
                </a:solidFill>
              </a:rPr>
              <a:t>May be purchased online or at airports and shopping malls in Germany</a:t>
            </a:r>
          </a:p>
          <a:p>
            <a:pPr marL="866416" lvl="2" indent="-285750">
              <a:spcBef>
                <a:spcPts val="53"/>
              </a:spcBef>
              <a:buClr>
                <a:schemeClr val="tx2"/>
              </a:buClr>
              <a:buFont typeface="Wingdings" panose="05000000000000000000" pitchFamily="2" charset="2"/>
              <a:buChar char="§"/>
            </a:pPr>
            <a:r>
              <a:rPr lang="en-US" sz="1200" kern="1200" noProof="0" dirty="0">
                <a:solidFill>
                  <a:schemeClr val="accent6"/>
                </a:solidFill>
              </a:rPr>
              <a:t>Costs: 5 – 30 € per month</a:t>
            </a:r>
            <a:br>
              <a:rPr lang="en-US" sz="1200" kern="1200" noProof="0" dirty="0">
                <a:solidFill>
                  <a:schemeClr val="accent6"/>
                </a:solidFill>
              </a:rPr>
            </a:br>
            <a:r>
              <a:rPr lang="en-US" sz="1200" kern="1200" noProof="0" dirty="0">
                <a:solidFill>
                  <a:schemeClr val="accent6"/>
                </a:solidFill>
              </a:rPr>
              <a:t>(Different services are available without contracts, including internet and SMS)</a:t>
            </a:r>
          </a:p>
          <a:p>
            <a:pPr marL="866416" lvl="2" indent="-285750">
              <a:spcBef>
                <a:spcPts val="53"/>
              </a:spcBef>
              <a:buClr>
                <a:schemeClr val="tx2"/>
              </a:buClr>
              <a:buFont typeface="Wingdings" panose="05000000000000000000" pitchFamily="2" charset="2"/>
              <a:buChar char="§"/>
            </a:pPr>
            <a:r>
              <a:rPr lang="en-US" sz="1200" kern="1200" noProof="0" dirty="0">
                <a:solidFill>
                  <a:schemeClr val="accent6"/>
                </a:solidFill>
              </a:rPr>
              <a:t>Largest service providers: Telekom, Vodafone, O2</a:t>
            </a:r>
            <a:br>
              <a:rPr lang="en-US" sz="1200" kern="1200" noProof="0" dirty="0">
                <a:solidFill>
                  <a:schemeClr val="accent6"/>
                </a:solidFill>
              </a:rPr>
            </a:br>
            <a:endParaRPr lang="en-US" sz="1200" kern="1200" noProof="0" dirty="0">
              <a:solidFill>
                <a:schemeClr val="accent6"/>
              </a:solidFill>
            </a:endParaRPr>
          </a:p>
          <a:p>
            <a:pPr marL="349597" indent="-342900">
              <a:spcBef>
                <a:spcPts val="53"/>
              </a:spcBef>
              <a:buFont typeface="Wingdings" panose="05000000000000000000" pitchFamily="2" charset="2"/>
              <a:buChar char="§"/>
            </a:pPr>
            <a:r>
              <a:rPr lang="en-US" b="1" kern="1200" noProof="0" dirty="0">
                <a:cs typeface="+mn-cs"/>
              </a:rPr>
              <a:t>Electricity</a:t>
            </a:r>
            <a:endParaRPr lang="en-US" kern="1200" noProof="0" dirty="0">
              <a:cs typeface="+mn-cs"/>
            </a:endParaRPr>
          </a:p>
          <a:p>
            <a:pPr marL="761477" lvl="2" indent="-180811">
              <a:spcBef>
                <a:spcPts val="53"/>
              </a:spcBef>
              <a:buClr>
                <a:schemeClr val="tx2"/>
              </a:buClr>
              <a:buFont typeface="Wingdings" pitchFamily="2" charset="2"/>
              <a:buChar char="§"/>
            </a:pPr>
            <a:r>
              <a:rPr lang="en-US" sz="1200" kern="1200" noProof="0" dirty="0">
                <a:solidFill>
                  <a:schemeClr val="accent6"/>
                </a:solidFill>
              </a:rPr>
              <a:t>voltage 220V, 50 Hz AC</a:t>
            </a:r>
          </a:p>
          <a:p>
            <a:pPr marL="761477" lvl="2" indent="-180811">
              <a:spcBef>
                <a:spcPts val="53"/>
              </a:spcBef>
              <a:buClr>
                <a:schemeClr val="tx2"/>
              </a:buClr>
              <a:buFont typeface="Wingdings" pitchFamily="2" charset="2"/>
              <a:buChar char="§"/>
            </a:pPr>
            <a:r>
              <a:rPr lang="en-US" sz="1200" kern="1200" noProof="0" dirty="0">
                <a:solidFill>
                  <a:schemeClr val="accent6"/>
                </a:solidFill>
              </a:rPr>
              <a:t>Power plug in and adapter</a:t>
            </a:r>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11</a:t>
            </a:fld>
            <a:endParaRPr lang="de-DE" dirty="0"/>
          </a:p>
        </p:txBody>
      </p:sp>
      <p:sp>
        <p:nvSpPr>
          <p:cNvPr id="9" name="Textplatzhalter 8"/>
          <p:cNvSpPr>
            <a:spLocks noGrp="1"/>
          </p:cNvSpPr>
          <p:nvPr>
            <p:ph type="body" sz="quarter" idx="12"/>
          </p:nvPr>
        </p:nvSpPr>
        <p:spPr>
          <a:xfrm>
            <a:off x="6795675" y="267494"/>
            <a:ext cx="2129730" cy="369332"/>
          </a:xfrm>
        </p:spPr>
        <p:txBody>
          <a:bodyPr/>
          <a:lstStyle/>
          <a:p>
            <a:r>
              <a:rPr lang="en-US" noProof="0" dirty="0"/>
              <a:t>Göttingen International</a:t>
            </a:r>
          </a:p>
          <a:p>
            <a:endParaRPr lang="en-US" noProof="0" dirty="0"/>
          </a:p>
        </p:txBody>
      </p:sp>
      <p:pic>
        <p:nvPicPr>
          <p:cNvPr id="8" name="Grafik 7">
            <a:extLst>
              <a:ext uri="{FF2B5EF4-FFF2-40B4-BE49-F238E27FC236}">
                <a16:creationId xmlns:a16="http://schemas.microsoft.com/office/drawing/2014/main" id="{7B312C28-081A-B64E-941C-14A9E3FAC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609" y="3931714"/>
            <a:ext cx="630085" cy="630085"/>
          </a:xfrm>
          <a:prstGeom prst="rect">
            <a:avLst/>
          </a:prstGeom>
        </p:spPr>
      </p:pic>
      <p:pic>
        <p:nvPicPr>
          <p:cNvPr id="10" name="Grafik 9">
            <a:extLst>
              <a:ext uri="{FF2B5EF4-FFF2-40B4-BE49-F238E27FC236}">
                <a16:creationId xmlns:a16="http://schemas.microsoft.com/office/drawing/2014/main" id="{6AAE9471-FA38-B642-A0B2-9842429C98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805" y="3961557"/>
            <a:ext cx="793114" cy="793114"/>
          </a:xfrm>
          <a:prstGeom prst="rect">
            <a:avLst/>
          </a:prstGeom>
        </p:spPr>
      </p:pic>
      <p:pic>
        <p:nvPicPr>
          <p:cNvPr id="11" name="Grafik 10">
            <a:extLst>
              <a:ext uri="{FF2B5EF4-FFF2-40B4-BE49-F238E27FC236}">
                <a16:creationId xmlns:a16="http://schemas.microsoft.com/office/drawing/2014/main" id="{EA2BB84A-2687-F44A-ACC5-45758B3D0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2582832"/>
            <a:ext cx="936104" cy="936104"/>
          </a:xfrm>
          <a:prstGeom prst="rect">
            <a:avLst/>
          </a:prstGeom>
        </p:spPr>
      </p:pic>
      <p:pic>
        <p:nvPicPr>
          <p:cNvPr id="2" name="Grafik 1"/>
          <p:cNvPicPr>
            <a:picLocks noChangeAspect="1"/>
          </p:cNvPicPr>
          <p:nvPr/>
        </p:nvPicPr>
        <p:blipFill>
          <a:blip r:embed="rId6"/>
          <a:stretch>
            <a:fillRect/>
          </a:stretch>
        </p:blipFill>
        <p:spPr>
          <a:xfrm>
            <a:off x="1029821" y="1491630"/>
            <a:ext cx="819663" cy="670633"/>
          </a:xfrm>
          <a:prstGeom prst="rect">
            <a:avLst/>
          </a:prstGeom>
        </p:spPr>
      </p:pic>
      <p:pic>
        <p:nvPicPr>
          <p:cNvPr id="3" name="Grafik 2"/>
          <p:cNvPicPr>
            <a:picLocks noChangeAspect="1"/>
          </p:cNvPicPr>
          <p:nvPr/>
        </p:nvPicPr>
        <p:blipFill>
          <a:blip r:embed="rId7"/>
          <a:stretch>
            <a:fillRect/>
          </a:stretch>
        </p:blipFill>
        <p:spPr>
          <a:xfrm>
            <a:off x="6397998" y="3867894"/>
            <a:ext cx="927031" cy="861722"/>
          </a:xfrm>
          <a:prstGeom prst="rect">
            <a:avLst/>
          </a:prstGeom>
        </p:spPr>
      </p:pic>
    </p:spTree>
    <p:extLst>
      <p:ext uri="{BB962C8B-B14F-4D97-AF65-F5344CB8AC3E}">
        <p14:creationId xmlns:p14="http://schemas.microsoft.com/office/powerpoint/2010/main" val="2770749735"/>
      </p:ext>
    </p:extLst>
  </p:cSld>
  <p:clrMapOvr>
    <a:masterClrMapping/>
  </p:clrMapOvr>
  <mc:AlternateContent xmlns:mc="http://schemas.openxmlformats.org/markup-compatibility/2006" xmlns:p14="http://schemas.microsoft.com/office/powerpoint/2010/main">
    <mc:Choice Requires="p14">
      <p:transition p14:dur="0" advTm="94372"/>
    </mc:Choice>
    <mc:Fallback xmlns="">
      <p:transition advTm="9437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539552" y="1047552"/>
            <a:ext cx="7623279" cy="328329"/>
          </a:xfrm>
        </p:spPr>
        <p:txBody>
          <a:bodyPr/>
          <a:lstStyle/>
          <a:p>
            <a:r>
              <a:rPr lang="en-US" sz="2400" noProof="0" dirty="0"/>
              <a:t>2. Arrival</a:t>
            </a:r>
          </a:p>
        </p:txBody>
      </p:sp>
      <p:sp>
        <p:nvSpPr>
          <p:cNvPr id="61" name="object 61"/>
          <p:cNvSpPr txBox="1">
            <a:spLocks noGrp="1"/>
          </p:cNvSpPr>
          <p:nvPr>
            <p:ph type="body" idx="1"/>
          </p:nvPr>
        </p:nvSpPr>
        <p:spPr>
          <a:xfrm>
            <a:off x="947884" y="1832498"/>
            <a:ext cx="5811749" cy="2158077"/>
          </a:xfrm>
        </p:spPr>
        <p:txBody>
          <a:bodyPr/>
          <a:lstStyle/>
          <a:p>
            <a:pPr>
              <a:buFont typeface="Wingdings" panose="05000000000000000000" pitchFamily="2" charset="2"/>
              <a:buChar char="§"/>
            </a:pPr>
            <a:r>
              <a:rPr lang="en-US" noProof="0" dirty="0"/>
              <a:t>Registration with the city of Göttingen</a:t>
            </a:r>
          </a:p>
          <a:p>
            <a:pPr>
              <a:buFont typeface="Wingdings" panose="05000000000000000000" pitchFamily="2" charset="2"/>
              <a:buChar char="§"/>
            </a:pPr>
            <a:r>
              <a:rPr lang="en-US" noProof="0" dirty="0"/>
              <a:t>Residence permit </a:t>
            </a:r>
          </a:p>
          <a:p>
            <a:pPr>
              <a:buFont typeface="Wingdings" panose="05000000000000000000" pitchFamily="2" charset="2"/>
              <a:buChar char="§"/>
            </a:pPr>
            <a:r>
              <a:rPr lang="en-US" noProof="0" dirty="0"/>
              <a:t>Opening a bank account</a:t>
            </a:r>
          </a:p>
          <a:p>
            <a:pPr>
              <a:buFont typeface="Wingdings" panose="05000000000000000000" pitchFamily="2" charset="2"/>
              <a:buChar char="§"/>
            </a:pPr>
            <a:r>
              <a:rPr lang="en-US" noProof="0" dirty="0"/>
              <a:t>Medical care and emergencies</a:t>
            </a:r>
          </a:p>
          <a:p>
            <a:pPr>
              <a:buFont typeface="Wingdings" panose="05000000000000000000" pitchFamily="2" charset="2"/>
              <a:buChar char="§"/>
            </a:pPr>
            <a:r>
              <a:rPr lang="en-US" noProof="0" dirty="0"/>
              <a:t>Security on campus</a:t>
            </a:r>
          </a:p>
          <a:p>
            <a:pPr>
              <a:buFont typeface="Wingdings" panose="05000000000000000000" pitchFamily="2" charset="2"/>
              <a:buChar char="§"/>
            </a:pPr>
            <a:endParaRPr lang="en-US" noProof="0" dirty="0"/>
          </a:p>
        </p:txBody>
      </p:sp>
      <p:sp>
        <p:nvSpPr>
          <p:cNvPr id="114" name="Fußzeilenplatzhalter 113"/>
          <p:cNvSpPr>
            <a:spLocks noGrp="1"/>
          </p:cNvSpPr>
          <p:nvPr>
            <p:ph type="ftr" sz="quarter" idx="3"/>
          </p:nvPr>
        </p:nvSpPr>
        <p:spPr/>
        <p:txBody>
          <a:bodyPr/>
          <a:lstStyle/>
          <a:p>
            <a:r>
              <a:rPr lang="de-DE" dirty="0"/>
              <a:t>Welcome </a:t>
            </a:r>
            <a:r>
              <a:rPr lang="de-DE" dirty="0" err="1"/>
              <a:t>to</a:t>
            </a:r>
            <a:r>
              <a:rPr lang="de-DE" dirty="0"/>
              <a:t> Göttingen</a:t>
            </a:r>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12</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500304"/>
            <a:ext cx="3891266" cy="2595644"/>
          </a:xfrm>
          <a:prstGeom prst="ellipse">
            <a:avLst/>
          </a:prstGeom>
          <a:ln w="63500" cap="rnd">
            <a:solidFill>
              <a:schemeClr val="tx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0" name="Textplatzhalter 8"/>
          <p:cNvSpPr>
            <a:spLocks noGrp="1"/>
          </p:cNvSpPr>
          <p:nvPr>
            <p:ph type="body" sz="quarter" idx="12"/>
          </p:nvPr>
        </p:nvSpPr>
        <p:spPr>
          <a:xfrm>
            <a:off x="6795675" y="255362"/>
            <a:ext cx="2129730" cy="369332"/>
          </a:xfrm>
        </p:spPr>
        <p:txBody>
          <a:bodyPr/>
          <a:lstStyle/>
          <a:p>
            <a:r>
              <a:rPr lang="en-US" noProof="0" dirty="0"/>
              <a:t>Göttingen International</a:t>
            </a:r>
          </a:p>
          <a:p>
            <a:endParaRPr lang="en-US" noProof="0" dirty="0"/>
          </a:p>
        </p:txBody>
      </p:sp>
    </p:spTree>
    <p:extLst>
      <p:ext uri="{BB962C8B-B14F-4D97-AF65-F5344CB8AC3E}">
        <p14:creationId xmlns:p14="http://schemas.microsoft.com/office/powerpoint/2010/main" val="49399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465415" y="860380"/>
            <a:ext cx="6307459" cy="369332"/>
          </a:xfrm>
        </p:spPr>
        <p:txBody>
          <a:bodyPr/>
          <a:lstStyle/>
          <a:p>
            <a:pPr marL="6697">
              <a:spcBef>
                <a:spcPts val="53"/>
              </a:spcBef>
            </a:pPr>
            <a:r>
              <a:rPr lang="en-US" sz="2400" spc="-3" noProof="0" dirty="0">
                <a:latin typeface="+mn-lt"/>
              </a:rPr>
              <a:t>Registration with the City of Göttingen</a:t>
            </a:r>
          </a:p>
        </p:txBody>
      </p:sp>
      <p:sp>
        <p:nvSpPr>
          <p:cNvPr id="61" name="object 61"/>
          <p:cNvSpPr txBox="1">
            <a:spLocks noGrp="1"/>
          </p:cNvSpPr>
          <p:nvPr>
            <p:ph type="body" idx="1"/>
          </p:nvPr>
        </p:nvSpPr>
        <p:spPr>
          <a:xfrm>
            <a:off x="539552" y="2886743"/>
            <a:ext cx="7574597" cy="1938753"/>
          </a:xfrm>
        </p:spPr>
        <p:txBody>
          <a:bodyPr/>
          <a:lstStyle/>
          <a:p>
            <a:pPr marL="349250" indent="-342900">
              <a:spcBef>
                <a:spcPts val="53"/>
              </a:spcBef>
              <a:buFont typeface="Wingdings" panose="05000000000000000000" pitchFamily="2" charset="2"/>
              <a:buChar char="§"/>
            </a:pPr>
            <a:r>
              <a:rPr lang="en-GB" kern="1200" noProof="0" dirty="0"/>
              <a:t>Registration for </a:t>
            </a:r>
            <a:r>
              <a:rPr lang="en-GB" kern="1200" noProof="0" dirty="0">
                <a:solidFill>
                  <a:srgbClr val="FF0000"/>
                </a:solidFill>
              </a:rPr>
              <a:t>ALL</a:t>
            </a:r>
            <a:r>
              <a:rPr lang="en-GB" kern="1200" noProof="0" dirty="0"/>
              <a:t> students as soon as possible after arrival </a:t>
            </a:r>
          </a:p>
          <a:p>
            <a:pPr marL="866416" lvl="2" indent="-285750">
              <a:spcBef>
                <a:spcPts val="53"/>
              </a:spcBef>
              <a:buClr>
                <a:schemeClr val="tx2"/>
              </a:buClr>
              <a:buFont typeface="Wingdings" panose="05000000000000000000" pitchFamily="2" charset="2"/>
              <a:buChar char="§"/>
            </a:pPr>
            <a:r>
              <a:rPr lang="en-GB" sz="1200" kern="1200" dirty="0">
                <a:solidFill>
                  <a:schemeClr val="accent6"/>
                </a:solidFill>
              </a:rPr>
              <a:t>Appointments online available: </a:t>
            </a:r>
            <a:r>
              <a:rPr lang="en-GB" sz="1200" kern="1200" dirty="0">
                <a:solidFill>
                  <a:srgbClr val="0070C0"/>
                </a:solidFill>
                <a:hlinkClick r:id="rId3">
                  <a:extLst>
                    <a:ext uri="{A12FA001-AC4F-418D-AE19-62706E023703}">
                      <ahyp:hlinkClr xmlns:ahyp="http://schemas.microsoft.com/office/drawing/2018/hyperlinkcolor" val="tx"/>
                    </a:ext>
                  </a:extLst>
                </a:hlinkClick>
              </a:rPr>
              <a:t>https://termin.goettingen.de/</a:t>
            </a:r>
            <a:endParaRPr lang="en-GB" sz="1200" kern="1200" dirty="0">
              <a:solidFill>
                <a:srgbClr val="0070C0"/>
              </a:solidFill>
            </a:endParaRPr>
          </a:p>
          <a:p>
            <a:pPr marL="866416" lvl="2" indent="-285750">
              <a:spcBef>
                <a:spcPts val="53"/>
              </a:spcBef>
              <a:buClr>
                <a:schemeClr val="tx2"/>
              </a:buClr>
              <a:buFont typeface="Wingdings" panose="05000000000000000000" pitchFamily="2" charset="2"/>
              <a:buChar char="§"/>
            </a:pPr>
            <a:r>
              <a:rPr lang="en-GB" sz="1200" kern="1200" dirty="0">
                <a:solidFill>
                  <a:schemeClr val="accent6"/>
                </a:solidFill>
              </a:rPr>
              <a:t>Keep your confirmation of Registration! </a:t>
            </a:r>
          </a:p>
          <a:p>
            <a:pPr marL="349250" indent="-342900">
              <a:spcBef>
                <a:spcPts val="53"/>
              </a:spcBef>
              <a:buFont typeface="Wingdings" panose="05000000000000000000" pitchFamily="2" charset="2"/>
              <a:buChar char="§"/>
            </a:pPr>
            <a:r>
              <a:rPr lang="en-GB" kern="1200" noProof="0" dirty="0"/>
              <a:t>Important documents:</a:t>
            </a:r>
          </a:p>
          <a:p>
            <a:pPr marL="866416" lvl="2" indent="-285750">
              <a:spcBef>
                <a:spcPts val="53"/>
              </a:spcBef>
              <a:buClr>
                <a:schemeClr val="tx2"/>
              </a:buClr>
              <a:buFont typeface="Wingdings" panose="05000000000000000000" pitchFamily="2" charset="2"/>
              <a:buChar char="§"/>
            </a:pPr>
            <a:r>
              <a:rPr lang="en-GB" sz="1200" kern="1200" dirty="0">
                <a:solidFill>
                  <a:schemeClr val="accent6"/>
                </a:solidFill>
              </a:rPr>
              <a:t>Passport/ID card</a:t>
            </a:r>
          </a:p>
          <a:p>
            <a:pPr marL="866416" lvl="2" indent="-285750">
              <a:spcBef>
                <a:spcPts val="53"/>
              </a:spcBef>
              <a:buClr>
                <a:schemeClr val="tx2"/>
              </a:buClr>
              <a:buFont typeface="Wingdings" panose="05000000000000000000" pitchFamily="2" charset="2"/>
              <a:buChar char="§"/>
            </a:pPr>
            <a:r>
              <a:rPr lang="en-GB" sz="1200" kern="1200" dirty="0">
                <a:solidFill>
                  <a:schemeClr val="accent6"/>
                </a:solidFill>
              </a:rPr>
              <a:t>Rental contract (</a:t>
            </a:r>
            <a:r>
              <a:rPr lang="en-GB" sz="1200" kern="1200" dirty="0" err="1">
                <a:solidFill>
                  <a:schemeClr val="accent6"/>
                </a:solidFill>
              </a:rPr>
              <a:t>Wohnungsgeberbestätigung</a:t>
            </a:r>
            <a:r>
              <a:rPr lang="en-GB" sz="1200" kern="1200" dirty="0">
                <a:solidFill>
                  <a:schemeClr val="accent6"/>
                </a:solidFill>
              </a:rPr>
              <a:t>)</a:t>
            </a:r>
          </a:p>
          <a:p>
            <a:pPr marL="187508" indent="-180811">
              <a:spcBef>
                <a:spcPts val="53"/>
              </a:spcBef>
              <a:buFont typeface="Wingdings" pitchFamily="2" charset="2"/>
              <a:buChar char="§"/>
            </a:pPr>
            <a:endParaRPr lang="en-GB" noProof="0" dirty="0"/>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13</a:t>
            </a:fld>
            <a:endParaRPr lang="de-DE" dirty="0"/>
          </a:p>
        </p:txBody>
      </p:sp>
      <p:sp>
        <p:nvSpPr>
          <p:cNvPr id="9" name="Textplatzhalter 8"/>
          <p:cNvSpPr>
            <a:spLocks noGrp="1"/>
          </p:cNvSpPr>
          <p:nvPr>
            <p:ph type="body" sz="quarter" idx="12"/>
          </p:nvPr>
        </p:nvSpPr>
        <p:spPr>
          <a:xfrm>
            <a:off x="6772874" y="272634"/>
            <a:ext cx="2129730" cy="369332"/>
          </a:xfrm>
        </p:spPr>
        <p:txBody>
          <a:bodyPr/>
          <a:lstStyle/>
          <a:p>
            <a:r>
              <a:rPr lang="en-US" noProof="0" dirty="0"/>
              <a:t>Göttingen International</a:t>
            </a:r>
          </a:p>
          <a:p>
            <a:endParaRPr lang="en-US" noProof="0" dirty="0"/>
          </a:p>
        </p:txBody>
      </p:sp>
      <p:sp>
        <p:nvSpPr>
          <p:cNvPr id="2" name="Textfeld 1">
            <a:extLst>
              <a:ext uri="{FF2B5EF4-FFF2-40B4-BE49-F238E27FC236}">
                <a16:creationId xmlns:a16="http://schemas.microsoft.com/office/drawing/2014/main" id="{B26ACE66-8C05-7046-BE57-BBB57D8BA90D}"/>
              </a:ext>
            </a:extLst>
          </p:cNvPr>
          <p:cNvSpPr txBox="1"/>
          <p:nvPr/>
        </p:nvSpPr>
        <p:spPr>
          <a:xfrm>
            <a:off x="3525686" y="1396591"/>
            <a:ext cx="2969080" cy="1490152"/>
          </a:xfrm>
          <a:prstGeom prst="rect">
            <a:avLst/>
          </a:prstGeom>
          <a:noFill/>
        </p:spPr>
        <p:txBody>
          <a:bodyPr wrap="square" rtlCol="0">
            <a:spAutoFit/>
          </a:bodyPr>
          <a:lstStyle/>
          <a:p>
            <a:pPr marL="6697">
              <a:spcBef>
                <a:spcPts val="53"/>
              </a:spcBef>
            </a:pPr>
            <a:r>
              <a:rPr lang="de-DE" sz="1800" dirty="0">
                <a:solidFill>
                  <a:srgbClr val="0070C0"/>
                </a:solidFill>
                <a:latin typeface="+mj-lt"/>
              </a:rPr>
              <a:t>Registration at City Hall</a:t>
            </a:r>
            <a:br>
              <a:rPr lang="de-DE" sz="1800" dirty="0">
                <a:solidFill>
                  <a:srgbClr val="0070C0"/>
                </a:solidFill>
                <a:latin typeface="+mj-lt"/>
              </a:rPr>
            </a:br>
            <a:r>
              <a:rPr lang="de-DE" sz="1800" dirty="0">
                <a:solidFill>
                  <a:srgbClr val="0070C0"/>
                </a:solidFill>
                <a:latin typeface="+mj-lt"/>
              </a:rPr>
              <a:t>„Neues Rathaus“</a:t>
            </a:r>
          </a:p>
          <a:p>
            <a:pPr marL="6697">
              <a:spcBef>
                <a:spcPts val="53"/>
              </a:spcBef>
            </a:pPr>
            <a:r>
              <a:rPr lang="de-DE" sz="1800" dirty="0">
                <a:solidFill>
                  <a:srgbClr val="0070C0"/>
                </a:solidFill>
                <a:latin typeface="+mj-lt"/>
              </a:rPr>
              <a:t>Hiroshimaplatz 1-4</a:t>
            </a:r>
            <a:br>
              <a:rPr lang="de-DE" sz="1800" dirty="0">
                <a:solidFill>
                  <a:srgbClr val="0070C0"/>
                </a:solidFill>
                <a:latin typeface="+mj-lt"/>
              </a:rPr>
            </a:br>
            <a:r>
              <a:rPr lang="de-DE" sz="1800" dirty="0">
                <a:solidFill>
                  <a:srgbClr val="0070C0"/>
                </a:solidFill>
                <a:latin typeface="+mj-lt"/>
              </a:rPr>
              <a:t>37083 Göttingen</a:t>
            </a:r>
          </a:p>
          <a:p>
            <a:endParaRPr lang="de-DE" sz="1800" dirty="0"/>
          </a:p>
        </p:txBody>
      </p:sp>
      <p:pic>
        <p:nvPicPr>
          <p:cNvPr id="3" name="Grafik 2"/>
          <p:cNvPicPr>
            <a:picLocks noChangeAspect="1"/>
          </p:cNvPicPr>
          <p:nvPr/>
        </p:nvPicPr>
        <p:blipFill>
          <a:blip r:embed="rId4"/>
          <a:stretch>
            <a:fillRect/>
          </a:stretch>
        </p:blipFill>
        <p:spPr>
          <a:xfrm>
            <a:off x="732885" y="1308204"/>
            <a:ext cx="2752725" cy="1190625"/>
          </a:xfrm>
          <a:prstGeom prst="rect">
            <a:avLst/>
          </a:prstGeom>
        </p:spPr>
      </p:pic>
      <p:pic>
        <p:nvPicPr>
          <p:cNvPr id="3074" name="Picture 2" descr="Free Registration Password photo and picture">
            <a:extLst>
              <a:ext uri="{FF2B5EF4-FFF2-40B4-BE49-F238E27FC236}">
                <a16:creationId xmlns:a16="http://schemas.microsoft.com/office/drawing/2014/main" id="{9C050305-0833-42B7-9682-986B6D24BA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2450" y="1134960"/>
            <a:ext cx="2606704" cy="163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451195"/>
      </p:ext>
    </p:extLst>
  </p:cSld>
  <p:clrMapOvr>
    <a:masterClrMapping/>
  </p:clrMapOvr>
  <mc:AlternateContent xmlns:mc="http://schemas.openxmlformats.org/markup-compatibility/2006" xmlns:p14="http://schemas.microsoft.com/office/powerpoint/2010/main">
    <mc:Choice Requires="p14">
      <p:transition p14:dur="0" advTm="68216"/>
    </mc:Choice>
    <mc:Fallback xmlns="">
      <p:transition advTm="6821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483516" y="885110"/>
            <a:ext cx="5506080" cy="369332"/>
          </a:xfrm>
        </p:spPr>
        <p:txBody>
          <a:bodyPr/>
          <a:lstStyle/>
          <a:p>
            <a:pPr marL="6697">
              <a:spcBef>
                <a:spcPts val="53"/>
              </a:spcBef>
            </a:pPr>
            <a:r>
              <a:rPr lang="en-US" sz="2400" spc="-3" noProof="0" dirty="0"/>
              <a:t>Residence permit</a:t>
            </a:r>
          </a:p>
        </p:txBody>
      </p:sp>
      <p:sp>
        <p:nvSpPr>
          <p:cNvPr id="61" name="object 61"/>
          <p:cNvSpPr txBox="1">
            <a:spLocks noGrp="1"/>
          </p:cNvSpPr>
          <p:nvPr>
            <p:ph type="body" idx="1"/>
          </p:nvPr>
        </p:nvSpPr>
        <p:spPr>
          <a:xfrm>
            <a:off x="879569" y="1437850"/>
            <a:ext cx="5211655" cy="798164"/>
          </a:xfrm>
        </p:spPr>
        <p:txBody>
          <a:bodyPr/>
          <a:lstStyle/>
          <a:p>
            <a:pPr marL="292100">
              <a:spcBef>
                <a:spcPts val="53"/>
              </a:spcBef>
              <a:buFont typeface="Wingdings" panose="05000000000000000000" pitchFamily="2" charset="2"/>
              <a:buChar char="§"/>
            </a:pPr>
            <a:r>
              <a:rPr lang="en-US" sz="1400" kern="1200" noProof="0" dirty="0">
                <a:solidFill>
                  <a:schemeClr val="accent2"/>
                </a:solidFill>
              </a:rPr>
              <a:t>Deadline: 8-10 weeks before your visa expires; but if possible directly after registration with the city!</a:t>
            </a:r>
          </a:p>
          <a:p>
            <a:pPr marL="292100">
              <a:spcBef>
                <a:spcPts val="53"/>
              </a:spcBef>
              <a:buFont typeface="Wingdings" panose="05000000000000000000" pitchFamily="2" charset="2"/>
              <a:buChar char="§"/>
            </a:pPr>
            <a:r>
              <a:rPr lang="en-US" sz="1400" kern="1200" dirty="0">
                <a:solidFill>
                  <a:srgbClr val="C00000"/>
                </a:solidFill>
              </a:rPr>
              <a:t>Does not apply to EU nationals!</a:t>
            </a:r>
            <a:endParaRPr lang="en-US" sz="1400" kern="1200" noProof="0" dirty="0">
              <a:solidFill>
                <a:srgbClr val="C00000"/>
              </a:solidFill>
            </a:endParaRPr>
          </a:p>
          <a:p>
            <a:pPr marL="292100">
              <a:spcBef>
                <a:spcPts val="53"/>
              </a:spcBef>
              <a:buFont typeface="Wingdings" panose="05000000000000000000" pitchFamily="2" charset="2"/>
              <a:buChar char="§"/>
            </a:pPr>
            <a:r>
              <a:rPr lang="en-US" sz="1400" kern="1200" noProof="0" dirty="0"/>
              <a:t>Appointments: </a:t>
            </a:r>
            <a:r>
              <a:rPr lang="en-US" sz="1400" noProof="0" dirty="0"/>
              <a:t>Email at </a:t>
            </a:r>
            <a:r>
              <a:rPr lang="en-US" sz="1400" noProof="0" dirty="0">
                <a:hlinkClick r:id="rId3" tooltip="auslaenderstelle@goettingen.de"/>
              </a:rPr>
              <a:t>studierende@goettingen.de</a:t>
            </a:r>
            <a:endParaRPr lang="en-US" sz="1400" kern="1200" noProof="0" dirty="0"/>
          </a:p>
          <a:p>
            <a:pPr marL="292100">
              <a:spcBef>
                <a:spcPts val="53"/>
              </a:spcBef>
              <a:buFont typeface="Wingdings" panose="05000000000000000000" pitchFamily="2" charset="2"/>
              <a:buChar char="§"/>
            </a:pPr>
            <a:r>
              <a:rPr lang="en-US" sz="1400" kern="1200" noProof="0" dirty="0"/>
              <a:t>Send applications by email</a:t>
            </a:r>
          </a:p>
          <a:p>
            <a:pPr marL="292100">
              <a:spcBef>
                <a:spcPts val="53"/>
              </a:spcBef>
              <a:buFont typeface="Wingdings" panose="05000000000000000000" pitchFamily="2" charset="2"/>
              <a:buChar char="§"/>
            </a:pPr>
            <a:r>
              <a:rPr lang="en-US" sz="1400" kern="1200" dirty="0"/>
              <a:t>Read the </a:t>
            </a:r>
            <a:r>
              <a:rPr lang="en-US" sz="1400" kern="1200" dirty="0">
                <a:hlinkClick r:id="rId4"/>
              </a:rPr>
              <a:t>handout</a:t>
            </a:r>
            <a:r>
              <a:rPr lang="en-US" sz="1400" kern="1200" dirty="0"/>
              <a:t> for the document list</a:t>
            </a:r>
            <a:endParaRPr lang="en-US" sz="1400" kern="1200" noProof="0" dirty="0"/>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14</a:t>
            </a:fld>
            <a:endParaRPr lang="de-DE" dirty="0"/>
          </a:p>
        </p:txBody>
      </p:sp>
      <p:sp>
        <p:nvSpPr>
          <p:cNvPr id="9" name="Textplatzhalter 8"/>
          <p:cNvSpPr>
            <a:spLocks noGrp="1"/>
          </p:cNvSpPr>
          <p:nvPr>
            <p:ph type="body" sz="quarter" idx="12"/>
          </p:nvPr>
        </p:nvSpPr>
        <p:spPr>
          <a:xfrm>
            <a:off x="6772984" y="267494"/>
            <a:ext cx="2129730" cy="369332"/>
          </a:xfrm>
        </p:spPr>
        <p:txBody>
          <a:bodyPr/>
          <a:lstStyle/>
          <a:p>
            <a:r>
              <a:rPr lang="en-US" noProof="0" dirty="0"/>
              <a:t>Göttingen International</a:t>
            </a:r>
          </a:p>
          <a:p>
            <a:endParaRPr lang="en-US" noProof="0" dirty="0"/>
          </a:p>
        </p:txBody>
      </p:sp>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1372" y="1370879"/>
            <a:ext cx="2612311" cy="1650317"/>
          </a:xfrm>
          <a:prstGeom prst="rect">
            <a:avLst/>
          </a:prstGeom>
        </p:spPr>
      </p:pic>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351" y="3021196"/>
            <a:ext cx="2324279" cy="1745683"/>
          </a:xfrm>
          <a:prstGeom prst="rect">
            <a:avLst/>
          </a:prstGeom>
        </p:spPr>
      </p:pic>
    </p:spTree>
    <p:extLst>
      <p:ext uri="{BB962C8B-B14F-4D97-AF65-F5344CB8AC3E}">
        <p14:creationId xmlns:p14="http://schemas.microsoft.com/office/powerpoint/2010/main" val="2681445287"/>
      </p:ext>
    </p:extLst>
  </p:cSld>
  <p:clrMapOvr>
    <a:masterClrMapping/>
  </p:clrMapOvr>
  <mc:AlternateContent xmlns:mc="http://schemas.openxmlformats.org/markup-compatibility/2006" xmlns:p14="http://schemas.microsoft.com/office/powerpoint/2010/main">
    <mc:Choice Requires="p14">
      <p:transition p14:dur="10" advTm="68216"/>
    </mc:Choice>
    <mc:Fallback xmlns="">
      <p:transition advTm="6821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467544" y="873576"/>
            <a:ext cx="5506080" cy="369332"/>
          </a:xfrm>
        </p:spPr>
        <p:txBody>
          <a:bodyPr/>
          <a:lstStyle/>
          <a:p>
            <a:pPr marL="6697">
              <a:spcBef>
                <a:spcPts val="53"/>
              </a:spcBef>
            </a:pPr>
            <a:r>
              <a:rPr lang="en-US" sz="2400" spc="-3" noProof="0" dirty="0"/>
              <a:t>Opening a Giro bank account</a:t>
            </a:r>
          </a:p>
        </p:txBody>
      </p:sp>
      <p:sp>
        <p:nvSpPr>
          <p:cNvPr id="61" name="object 61"/>
          <p:cNvSpPr txBox="1">
            <a:spLocks noGrp="1"/>
          </p:cNvSpPr>
          <p:nvPr>
            <p:ph type="body" idx="1"/>
          </p:nvPr>
        </p:nvSpPr>
        <p:spPr>
          <a:xfrm>
            <a:off x="3742565" y="1635646"/>
            <a:ext cx="4057138" cy="2448272"/>
          </a:xfrm>
        </p:spPr>
        <p:txBody>
          <a:bodyPr/>
          <a:lstStyle/>
          <a:p>
            <a:pPr marL="0" indent="0">
              <a:lnSpc>
                <a:spcPts val="1136"/>
              </a:lnSpc>
              <a:spcBef>
                <a:spcPts val="53"/>
              </a:spcBef>
              <a:spcAft>
                <a:spcPts val="600"/>
              </a:spcAft>
              <a:buNone/>
            </a:pPr>
            <a:r>
              <a:rPr lang="en-US" sz="1600" b="1" noProof="0" dirty="0">
                <a:solidFill>
                  <a:schemeClr val="bg1">
                    <a:lumMod val="50000"/>
                  </a:schemeClr>
                </a:solidFill>
              </a:rPr>
              <a:t>Which account do I need?</a:t>
            </a:r>
          </a:p>
          <a:p>
            <a:pPr marL="178147" indent="-171450">
              <a:lnSpc>
                <a:spcPts val="1136"/>
              </a:lnSpc>
              <a:spcBef>
                <a:spcPts val="53"/>
              </a:spcBef>
              <a:buFont typeface="Wingdings" panose="05000000000000000000" pitchFamily="2" charset="2"/>
              <a:buChar char="§"/>
            </a:pPr>
            <a:r>
              <a:rPr lang="en-US" sz="1200" dirty="0">
                <a:solidFill>
                  <a:srgbClr val="595959"/>
                </a:solidFill>
              </a:rPr>
              <a:t>Current account</a:t>
            </a:r>
          </a:p>
          <a:p>
            <a:pPr marL="178147" indent="-171450">
              <a:lnSpc>
                <a:spcPts val="1136"/>
              </a:lnSpc>
              <a:spcBef>
                <a:spcPts val="53"/>
              </a:spcBef>
              <a:buFont typeface="Wingdings" panose="05000000000000000000" pitchFamily="2" charset="2"/>
              <a:buChar char="§"/>
            </a:pPr>
            <a:r>
              <a:rPr lang="en-US" sz="1200" noProof="0" dirty="0">
                <a:solidFill>
                  <a:srgbClr val="595959"/>
                </a:solidFill>
              </a:rPr>
              <a:t>Transfer</a:t>
            </a:r>
            <a:r>
              <a:rPr lang="en-US" sz="1200" noProof="0" dirty="0">
                <a:solidFill>
                  <a:srgbClr val="595959"/>
                </a:solidFill>
                <a:latin typeface="+mj-lt"/>
              </a:rPr>
              <a:t>, cashless payment and debit cash at the ATM</a:t>
            </a:r>
          </a:p>
          <a:p>
            <a:pPr marL="419228" lvl="1" indent="-171450">
              <a:lnSpc>
                <a:spcPts val="1136"/>
              </a:lnSpc>
              <a:spcBef>
                <a:spcPts val="53"/>
              </a:spcBef>
              <a:buClr>
                <a:schemeClr val="tx2"/>
              </a:buClr>
              <a:buFont typeface="Wingdings" panose="05000000000000000000" pitchFamily="2" charset="2"/>
              <a:buChar char="§"/>
            </a:pPr>
            <a:endParaRPr lang="en-US" sz="1200" b="1" noProof="0" dirty="0">
              <a:solidFill>
                <a:schemeClr val="bg1">
                  <a:lumMod val="50000"/>
                </a:schemeClr>
              </a:solidFill>
              <a:latin typeface="+mj-lt"/>
            </a:endParaRPr>
          </a:p>
          <a:p>
            <a:pPr marL="0" lvl="1" defTabSz="266400">
              <a:lnSpc>
                <a:spcPts val="1136"/>
              </a:lnSpc>
              <a:spcBef>
                <a:spcPts val="53"/>
              </a:spcBef>
              <a:spcAft>
                <a:spcPts val="600"/>
              </a:spcAft>
              <a:buClr>
                <a:schemeClr val="tx2"/>
              </a:buClr>
              <a:buSzPct val="104000"/>
            </a:pPr>
            <a:r>
              <a:rPr lang="en-US" sz="1600" b="1" noProof="0" dirty="0">
                <a:solidFill>
                  <a:schemeClr val="bg1">
                    <a:lumMod val="50000"/>
                  </a:schemeClr>
                </a:solidFill>
                <a:latin typeface="+mj-lt"/>
                <a:cs typeface=""/>
              </a:rPr>
              <a:t>What do I need to open an account?</a:t>
            </a:r>
          </a:p>
          <a:p>
            <a:pPr marL="187508" indent="-180811">
              <a:lnSpc>
                <a:spcPts val="1136"/>
              </a:lnSpc>
              <a:spcBef>
                <a:spcPts val="53"/>
              </a:spcBef>
              <a:buFont typeface="Wingdings" pitchFamily="2" charset="2"/>
              <a:buChar char="§"/>
            </a:pPr>
            <a:r>
              <a:rPr lang="en-US" sz="1200" noProof="0" dirty="0"/>
              <a:t>Passport</a:t>
            </a:r>
          </a:p>
          <a:p>
            <a:pPr marL="187508" indent="-180811">
              <a:lnSpc>
                <a:spcPts val="1136"/>
              </a:lnSpc>
              <a:spcBef>
                <a:spcPts val="53"/>
              </a:spcBef>
              <a:buFont typeface="Wingdings" pitchFamily="2" charset="2"/>
              <a:buChar char="§"/>
            </a:pPr>
            <a:r>
              <a:rPr lang="en-US" sz="1200" noProof="0" dirty="0"/>
              <a:t>Registration certificate of the city hall in Göttingen</a:t>
            </a:r>
          </a:p>
          <a:p>
            <a:pPr marL="187508" indent="-180811">
              <a:lnSpc>
                <a:spcPts val="1136"/>
              </a:lnSpc>
              <a:spcBef>
                <a:spcPts val="53"/>
              </a:spcBef>
              <a:buFont typeface="Wingdings" pitchFamily="2" charset="2"/>
              <a:buChar char="§"/>
            </a:pPr>
            <a:endParaRPr lang="en-US" sz="1200" noProof="0" dirty="0"/>
          </a:p>
          <a:p>
            <a:pPr marL="0" indent="0">
              <a:lnSpc>
                <a:spcPts val="1136"/>
              </a:lnSpc>
              <a:spcBef>
                <a:spcPts val="53"/>
              </a:spcBef>
              <a:spcAft>
                <a:spcPts val="600"/>
              </a:spcAft>
              <a:buNone/>
            </a:pPr>
            <a:r>
              <a:rPr lang="en-US" sz="1600" b="1" noProof="0" dirty="0">
                <a:solidFill>
                  <a:schemeClr val="bg1">
                    <a:lumMod val="50000"/>
                  </a:schemeClr>
                </a:solidFill>
                <a:latin typeface="+mj-lt"/>
              </a:rPr>
              <a:t>How much do I have to pay?</a:t>
            </a:r>
          </a:p>
          <a:p>
            <a:pPr marL="187508" indent="-180811">
              <a:lnSpc>
                <a:spcPts val="1136"/>
              </a:lnSpc>
              <a:spcBef>
                <a:spcPts val="53"/>
              </a:spcBef>
              <a:buFont typeface="Wingdings" pitchFamily="2" charset="2"/>
              <a:buChar char="§"/>
            </a:pPr>
            <a:r>
              <a:rPr lang="en-US" sz="1200" dirty="0"/>
              <a:t>A lot of banks offer student accounts free of charge (Deutsche Bank, Commerzbank, Postbank, Santander)</a:t>
            </a:r>
          </a:p>
          <a:p>
            <a:pPr marL="187508" indent="-180811">
              <a:lnSpc>
                <a:spcPts val="1136"/>
              </a:lnSpc>
              <a:spcBef>
                <a:spcPts val="53"/>
              </a:spcBef>
              <a:buFont typeface="Wingdings" pitchFamily="2" charset="2"/>
              <a:buChar char="§"/>
            </a:pPr>
            <a:r>
              <a:rPr lang="en-US" sz="1200" dirty="0"/>
              <a:t>Some banks charge a monthly fee, prices vary</a:t>
            </a:r>
          </a:p>
          <a:p>
            <a:pPr marL="6697" indent="0">
              <a:lnSpc>
                <a:spcPts val="1136"/>
              </a:lnSpc>
              <a:spcBef>
                <a:spcPts val="53"/>
              </a:spcBef>
              <a:buClrTx/>
              <a:buNone/>
            </a:pPr>
            <a:endParaRPr lang="en-US" sz="1200" noProof="0" dirty="0"/>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15</a:t>
            </a:fld>
            <a:endParaRPr lang="de-DE" dirty="0"/>
          </a:p>
        </p:txBody>
      </p:sp>
      <p:sp>
        <p:nvSpPr>
          <p:cNvPr id="9" name="Textplatzhalter 8"/>
          <p:cNvSpPr>
            <a:spLocks noGrp="1"/>
          </p:cNvSpPr>
          <p:nvPr>
            <p:ph type="body" sz="quarter" idx="12"/>
          </p:nvPr>
        </p:nvSpPr>
        <p:spPr>
          <a:xfrm>
            <a:off x="6734838" y="267494"/>
            <a:ext cx="2129730" cy="369332"/>
          </a:xfrm>
        </p:spPr>
        <p:txBody>
          <a:bodyPr/>
          <a:lstStyle/>
          <a:p>
            <a:r>
              <a:rPr lang="en-US" noProof="0" dirty="0"/>
              <a:t>Göttingen International</a:t>
            </a:r>
          </a:p>
          <a:p>
            <a:endParaRPr lang="en-US" noProof="0" dirty="0"/>
          </a:p>
        </p:txBody>
      </p:sp>
      <p:pic>
        <p:nvPicPr>
          <p:cNvPr id="11" name="Grafik 10">
            <a:extLst>
              <a:ext uri="{FF2B5EF4-FFF2-40B4-BE49-F238E27FC236}">
                <a16:creationId xmlns:a16="http://schemas.microsoft.com/office/drawing/2014/main" id="{EF9DA41C-DF2B-C649-B25F-D5F8F23005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525" y="1511232"/>
            <a:ext cx="2161422" cy="1213185"/>
          </a:xfrm>
          <a:prstGeom prst="rect">
            <a:avLst/>
          </a:prstGeom>
        </p:spPr>
      </p:pic>
      <p:pic>
        <p:nvPicPr>
          <p:cNvPr id="4" name="Grafik 3"/>
          <p:cNvPicPr>
            <a:picLocks noChangeAspect="1"/>
          </p:cNvPicPr>
          <p:nvPr/>
        </p:nvPicPr>
        <p:blipFill>
          <a:blip r:embed="rId4"/>
          <a:stretch>
            <a:fillRect/>
          </a:stretch>
        </p:blipFill>
        <p:spPr>
          <a:xfrm>
            <a:off x="976702" y="2842018"/>
            <a:ext cx="2181225" cy="1666875"/>
          </a:xfrm>
          <a:prstGeom prst="rect">
            <a:avLst/>
          </a:prstGeom>
        </p:spPr>
      </p:pic>
    </p:spTree>
    <p:extLst>
      <p:ext uri="{BB962C8B-B14F-4D97-AF65-F5344CB8AC3E}">
        <p14:creationId xmlns:p14="http://schemas.microsoft.com/office/powerpoint/2010/main" val="3473413172"/>
      </p:ext>
    </p:extLst>
  </p:cSld>
  <p:clrMapOvr>
    <a:masterClrMapping/>
  </p:clrMapOvr>
  <mc:AlternateContent xmlns:mc="http://schemas.openxmlformats.org/markup-compatibility/2006" xmlns:p14="http://schemas.microsoft.com/office/powerpoint/2010/main">
    <mc:Choice Requires="p14">
      <p:transition p14:dur="0" advTm="84660"/>
    </mc:Choice>
    <mc:Fallback xmlns="">
      <p:transition advTm="8466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539552" y="958295"/>
            <a:ext cx="5506080" cy="369332"/>
          </a:xfrm>
        </p:spPr>
        <p:txBody>
          <a:bodyPr/>
          <a:lstStyle/>
          <a:p>
            <a:pPr marL="6697">
              <a:spcBef>
                <a:spcPts val="53"/>
              </a:spcBef>
            </a:pPr>
            <a:r>
              <a:rPr lang="en-US" sz="2400" spc="-8" noProof="0" dirty="0"/>
              <a:t>Medical care and emergencies</a:t>
            </a:r>
            <a:endParaRPr lang="en-US" sz="2400" spc="-3" noProof="0" dirty="0"/>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16</a:t>
            </a:fld>
            <a:endParaRPr lang="de-DE" dirty="0"/>
          </a:p>
        </p:txBody>
      </p:sp>
      <p:sp>
        <p:nvSpPr>
          <p:cNvPr id="9" name="Textplatzhalter 8"/>
          <p:cNvSpPr>
            <a:spLocks noGrp="1"/>
          </p:cNvSpPr>
          <p:nvPr>
            <p:ph type="body" sz="quarter" idx="12"/>
          </p:nvPr>
        </p:nvSpPr>
        <p:spPr>
          <a:xfrm>
            <a:off x="6792075" y="247512"/>
            <a:ext cx="2129730" cy="369332"/>
          </a:xfrm>
        </p:spPr>
        <p:txBody>
          <a:bodyPr/>
          <a:lstStyle/>
          <a:p>
            <a:r>
              <a:rPr lang="en-US" noProof="0" dirty="0"/>
              <a:t>Göttingen International</a:t>
            </a:r>
          </a:p>
          <a:p>
            <a:endParaRPr lang="en-US" noProof="0" dirty="0"/>
          </a:p>
        </p:txBody>
      </p:sp>
      <p:sp>
        <p:nvSpPr>
          <p:cNvPr id="2" name="Textfeld 1">
            <a:extLst>
              <a:ext uri="{FF2B5EF4-FFF2-40B4-BE49-F238E27FC236}">
                <a16:creationId xmlns:a16="http://schemas.microsoft.com/office/drawing/2014/main" id="{B26ACE66-8C05-7046-BE57-BBB57D8BA90D}"/>
              </a:ext>
            </a:extLst>
          </p:cNvPr>
          <p:cNvSpPr txBox="1"/>
          <p:nvPr/>
        </p:nvSpPr>
        <p:spPr>
          <a:xfrm>
            <a:off x="967482" y="3366040"/>
            <a:ext cx="4843229" cy="676724"/>
          </a:xfrm>
          <a:prstGeom prst="rect">
            <a:avLst/>
          </a:prstGeom>
          <a:noFill/>
        </p:spPr>
        <p:txBody>
          <a:bodyPr wrap="square" rtlCol="0">
            <a:spAutoFit/>
          </a:bodyPr>
          <a:lstStyle/>
          <a:p>
            <a:r>
              <a:rPr lang="en-US" sz="1266" dirty="0">
                <a:solidFill>
                  <a:srgbClr val="595959"/>
                </a:solidFill>
                <a:latin typeface="+mj-lt"/>
              </a:rPr>
              <a:t>Online brochure 			  See Link List…	</a:t>
            </a:r>
            <a:r>
              <a:rPr lang="en-US" sz="1266" dirty="0">
                <a:solidFill>
                  <a:srgbClr val="595959"/>
                </a:solidFill>
                <a:latin typeface="+mj-lt"/>
                <a:hlinkClick r:id="rId3"/>
              </a:rPr>
              <a:t>LINK</a:t>
            </a:r>
            <a:endParaRPr lang="en-US" sz="1266" dirty="0">
              <a:solidFill>
                <a:srgbClr val="595959"/>
              </a:solidFill>
              <a:latin typeface="+mj-lt"/>
            </a:endParaRPr>
          </a:p>
          <a:p>
            <a:endParaRPr lang="en-US" sz="1266" dirty="0">
              <a:solidFill>
                <a:srgbClr val="595959"/>
              </a:solidFill>
              <a:latin typeface="+mj-lt"/>
            </a:endParaRPr>
          </a:p>
          <a:p>
            <a:r>
              <a:rPr lang="en-US" sz="1266" dirty="0">
                <a:solidFill>
                  <a:srgbClr val="595959"/>
                </a:solidFill>
                <a:latin typeface="+mj-lt"/>
              </a:rPr>
              <a:t>(also available in print at the International Student Office!)</a:t>
            </a:r>
          </a:p>
        </p:txBody>
      </p:sp>
      <p:pic>
        <p:nvPicPr>
          <p:cNvPr id="10" name="Grafik 9" descr="Bildschirmausschnitt">
            <a:extLst>
              <a:ext uri="{FF2B5EF4-FFF2-40B4-BE49-F238E27FC236}">
                <a16:creationId xmlns:a16="http://schemas.microsoft.com/office/drawing/2014/main" id="{0ECD5DB2-D12A-F941-8E25-C7FB96F0F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6593" y="903912"/>
            <a:ext cx="2635887" cy="3716662"/>
          </a:xfrm>
          <a:prstGeom prst="rect">
            <a:avLst/>
          </a:prstGeom>
        </p:spPr>
      </p:pic>
      <p:sp>
        <p:nvSpPr>
          <p:cNvPr id="3" name="Textplatzhalter 2"/>
          <p:cNvSpPr>
            <a:spLocks noGrp="1"/>
          </p:cNvSpPr>
          <p:nvPr>
            <p:ph type="body" idx="1"/>
          </p:nvPr>
        </p:nvSpPr>
        <p:spPr>
          <a:xfrm>
            <a:off x="971600" y="1601579"/>
            <a:ext cx="4319198" cy="1549142"/>
          </a:xfrm>
        </p:spPr>
        <p:txBody>
          <a:bodyPr/>
          <a:lstStyle/>
          <a:p>
            <a:pPr>
              <a:buFont typeface="Wingdings" panose="05000000000000000000" pitchFamily="2" charset="2"/>
              <a:buChar char="§"/>
            </a:pPr>
            <a:r>
              <a:rPr lang="en-US" sz="1400" noProof="0" dirty="0"/>
              <a:t>Important phone numbers: Fire, Police, Emergency</a:t>
            </a:r>
          </a:p>
          <a:p>
            <a:pPr>
              <a:buFont typeface="Wingdings" panose="05000000000000000000" pitchFamily="2" charset="2"/>
              <a:buChar char="§"/>
            </a:pPr>
            <a:r>
              <a:rPr lang="en-US" sz="1400" noProof="0" dirty="0"/>
              <a:t>Doctors and hospitals</a:t>
            </a:r>
          </a:p>
          <a:p>
            <a:pPr>
              <a:buFont typeface="Wingdings" panose="05000000000000000000" pitchFamily="2" charset="2"/>
              <a:buChar char="§"/>
            </a:pPr>
            <a:r>
              <a:rPr lang="en-US" sz="1400" noProof="0" dirty="0"/>
              <a:t>Handling health insurance</a:t>
            </a:r>
          </a:p>
          <a:p>
            <a:pPr>
              <a:buFont typeface="Wingdings" panose="05000000000000000000" pitchFamily="2" charset="2"/>
              <a:buChar char="§"/>
            </a:pPr>
            <a:r>
              <a:rPr lang="en-US" sz="1400" noProof="0" dirty="0"/>
              <a:t>Accidents and acute disease</a:t>
            </a:r>
          </a:p>
          <a:p>
            <a:pPr>
              <a:buFont typeface="Wingdings" panose="05000000000000000000" pitchFamily="2" charset="2"/>
              <a:buChar char="§"/>
            </a:pPr>
            <a:r>
              <a:rPr lang="en-US" sz="1400" noProof="0" dirty="0"/>
              <a:t>Recommended insurances</a:t>
            </a:r>
          </a:p>
          <a:p>
            <a:pPr>
              <a:buFont typeface="Wingdings" panose="05000000000000000000" pitchFamily="2" charset="2"/>
              <a:buChar char="§"/>
            </a:pPr>
            <a:r>
              <a:rPr lang="en-US" sz="1400" noProof="0" dirty="0"/>
              <a:t>Advisory services for personal crises</a:t>
            </a:r>
          </a:p>
        </p:txBody>
      </p:sp>
      <p:sp>
        <p:nvSpPr>
          <p:cNvPr id="4" name="Pfeil nach rechts 3"/>
          <p:cNvSpPr/>
          <p:nvPr/>
        </p:nvSpPr>
        <p:spPr>
          <a:xfrm>
            <a:off x="2267744" y="3435846"/>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2716913"/>
      </p:ext>
    </p:extLst>
  </p:cSld>
  <p:clrMapOvr>
    <a:masterClrMapping/>
  </p:clrMapOvr>
  <mc:AlternateContent xmlns:mc="http://schemas.openxmlformats.org/markup-compatibility/2006" xmlns:p14="http://schemas.microsoft.com/office/powerpoint/2010/main">
    <mc:Choice Requires="p14">
      <p:transition p14:dur="0" advTm="45161"/>
    </mc:Choice>
    <mc:Fallback xmlns="">
      <p:transition advTm="4516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17</a:t>
            </a:fld>
            <a:endParaRPr lang="de-DE" dirty="0"/>
          </a:p>
        </p:txBody>
      </p:sp>
      <p:sp>
        <p:nvSpPr>
          <p:cNvPr id="9" name="Textplatzhalter 8"/>
          <p:cNvSpPr>
            <a:spLocks noGrp="1"/>
          </p:cNvSpPr>
          <p:nvPr>
            <p:ph type="body" sz="quarter" idx="12"/>
          </p:nvPr>
        </p:nvSpPr>
        <p:spPr>
          <a:xfrm>
            <a:off x="6783431" y="309163"/>
            <a:ext cx="2129730" cy="369332"/>
          </a:xfrm>
        </p:spPr>
        <p:txBody>
          <a:bodyPr/>
          <a:lstStyle/>
          <a:p>
            <a:r>
              <a:rPr lang="en-US" noProof="0" dirty="0"/>
              <a:t>Göttingen International</a:t>
            </a:r>
          </a:p>
          <a:p>
            <a:endParaRPr lang="en-US" noProof="0" dirty="0"/>
          </a:p>
        </p:txBody>
      </p:sp>
      <p:pic>
        <p:nvPicPr>
          <p:cNvPr id="5" name="Grafik 4"/>
          <p:cNvPicPr>
            <a:picLocks noChangeAspect="1"/>
          </p:cNvPicPr>
          <p:nvPr/>
        </p:nvPicPr>
        <p:blipFill>
          <a:blip r:embed="rId3"/>
          <a:stretch>
            <a:fillRect/>
          </a:stretch>
        </p:blipFill>
        <p:spPr>
          <a:xfrm>
            <a:off x="959553" y="1669498"/>
            <a:ext cx="1925960" cy="2448255"/>
          </a:xfrm>
          <a:prstGeom prst="rect">
            <a:avLst/>
          </a:prstGeom>
        </p:spPr>
      </p:pic>
      <p:pic>
        <p:nvPicPr>
          <p:cNvPr id="6" name="Grafik 5"/>
          <p:cNvPicPr>
            <a:picLocks noChangeAspect="1"/>
          </p:cNvPicPr>
          <p:nvPr/>
        </p:nvPicPr>
        <p:blipFill>
          <a:blip r:embed="rId4"/>
          <a:stretch>
            <a:fillRect/>
          </a:stretch>
        </p:blipFill>
        <p:spPr>
          <a:xfrm>
            <a:off x="3149894" y="1665213"/>
            <a:ext cx="1819275" cy="2695575"/>
          </a:xfrm>
          <a:prstGeom prst="rect">
            <a:avLst/>
          </a:prstGeom>
        </p:spPr>
      </p:pic>
      <p:sp>
        <p:nvSpPr>
          <p:cNvPr id="62" name="object 62"/>
          <p:cNvSpPr txBox="1">
            <a:spLocks noGrp="1"/>
          </p:cNvSpPr>
          <p:nvPr>
            <p:ph type="title"/>
          </p:nvPr>
        </p:nvSpPr>
        <p:spPr>
          <a:xfrm>
            <a:off x="497793" y="941804"/>
            <a:ext cx="6552728" cy="369332"/>
          </a:xfrm>
        </p:spPr>
        <p:txBody>
          <a:bodyPr/>
          <a:lstStyle/>
          <a:p>
            <a:pPr marL="6697">
              <a:spcBef>
                <a:spcPts val="53"/>
              </a:spcBef>
            </a:pPr>
            <a:r>
              <a:rPr lang="en-US" sz="2400" spc="-5" noProof="0" dirty="0"/>
              <a:t>Security on campus</a:t>
            </a:r>
            <a:endParaRPr lang="en-US" sz="2400" spc="-3" noProof="0" dirty="0"/>
          </a:p>
        </p:txBody>
      </p:sp>
      <p:sp>
        <p:nvSpPr>
          <p:cNvPr id="4" name="Textfeld 3">
            <a:extLst>
              <a:ext uri="{FF2B5EF4-FFF2-40B4-BE49-F238E27FC236}">
                <a16:creationId xmlns:a16="http://schemas.microsoft.com/office/drawing/2014/main" id="{52D19617-1451-4B4C-96BD-F69D590F89B6}"/>
              </a:ext>
            </a:extLst>
          </p:cNvPr>
          <p:cNvSpPr txBox="1"/>
          <p:nvPr/>
        </p:nvSpPr>
        <p:spPr>
          <a:xfrm>
            <a:off x="1494154" y="4197519"/>
            <a:ext cx="476412" cy="261610"/>
          </a:xfrm>
          <a:prstGeom prst="rect">
            <a:avLst/>
          </a:prstGeom>
          <a:noFill/>
        </p:spPr>
        <p:txBody>
          <a:bodyPr wrap="none" rtlCol="0">
            <a:spAutoFit/>
          </a:bodyPr>
          <a:lstStyle/>
          <a:p>
            <a:r>
              <a:rPr lang="de-DE" dirty="0">
                <a:hlinkClick r:id="rId5"/>
              </a:rPr>
              <a:t>LINK</a:t>
            </a:r>
            <a:r>
              <a:rPr lang="de-DE" dirty="0"/>
              <a:t> </a:t>
            </a:r>
          </a:p>
        </p:txBody>
      </p:sp>
      <p:pic>
        <p:nvPicPr>
          <p:cNvPr id="8" name="Grafik 7">
            <a:extLst>
              <a:ext uri="{FF2B5EF4-FFF2-40B4-BE49-F238E27FC236}">
                <a16:creationId xmlns:a16="http://schemas.microsoft.com/office/drawing/2014/main" id="{7FBEACA7-4C42-4F6C-8D63-7F9D40C4A18C}"/>
              </a:ext>
            </a:extLst>
          </p:cNvPr>
          <p:cNvPicPr>
            <a:picLocks noChangeAspect="1"/>
          </p:cNvPicPr>
          <p:nvPr/>
        </p:nvPicPr>
        <p:blipFill rotWithShape="1">
          <a:blip r:embed="rId6">
            <a:extLst>
              <a:ext uri="{28A0092B-C50C-407E-A947-70E740481C1C}">
                <a14:useLocalDpi xmlns:a14="http://schemas.microsoft.com/office/drawing/2010/main" val="0"/>
              </a:ext>
            </a:extLst>
          </a:blip>
          <a:srcRect r="20118"/>
          <a:stretch/>
        </p:blipFill>
        <p:spPr>
          <a:xfrm>
            <a:off x="5141766" y="971049"/>
            <a:ext cx="3771395" cy="3795886"/>
          </a:xfrm>
          <a:prstGeom prst="rect">
            <a:avLst/>
          </a:prstGeom>
        </p:spPr>
      </p:pic>
      <p:sp>
        <p:nvSpPr>
          <p:cNvPr id="2" name="Pfeil: nach rechts 1">
            <a:extLst>
              <a:ext uri="{FF2B5EF4-FFF2-40B4-BE49-F238E27FC236}">
                <a16:creationId xmlns:a16="http://schemas.microsoft.com/office/drawing/2014/main" id="{C2F64F7E-E702-4BFA-9683-2A48136D29FD}"/>
              </a:ext>
            </a:extLst>
          </p:cNvPr>
          <p:cNvSpPr/>
          <p:nvPr/>
        </p:nvSpPr>
        <p:spPr>
          <a:xfrm>
            <a:off x="969563" y="4189587"/>
            <a:ext cx="476412" cy="26160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33791143"/>
      </p:ext>
    </p:extLst>
  </p:cSld>
  <p:clrMapOvr>
    <a:masterClrMapping/>
  </p:clrMapOvr>
  <mc:AlternateContent xmlns:mc="http://schemas.openxmlformats.org/markup-compatibility/2006" xmlns:p14="http://schemas.microsoft.com/office/powerpoint/2010/main">
    <mc:Choice Requires="p14">
      <p:transition p14:dur="0" advTm="12306"/>
    </mc:Choice>
    <mc:Fallback xmlns="">
      <p:transition advTm="1230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txBox="1">
            <a:spLocks noGrp="1"/>
          </p:cNvSpPr>
          <p:nvPr>
            <p:ph type="body" idx="1"/>
          </p:nvPr>
        </p:nvSpPr>
        <p:spPr>
          <a:xfrm>
            <a:off x="436886" y="2449274"/>
            <a:ext cx="5388417" cy="489878"/>
          </a:xfrm>
        </p:spPr>
        <p:txBody>
          <a:bodyPr/>
          <a:lstStyle/>
          <a:p>
            <a:pPr marL="866416" lvl="2" indent="-285750" algn="l" defTabSz="286984" rtl="0">
              <a:spcBef>
                <a:spcPts val="53"/>
              </a:spcBef>
              <a:buFont typeface="Wingdings" panose="05000000000000000000" pitchFamily="2" charset="2"/>
              <a:buChar char="§"/>
            </a:pPr>
            <a:endParaRPr lang="de-DE" sz="1600" kern="1200" dirty="0">
              <a:solidFill>
                <a:schemeClr val="tx2"/>
              </a:solidFill>
            </a:endParaRPr>
          </a:p>
          <a:p>
            <a:pPr marL="6697">
              <a:spcBef>
                <a:spcPts val="55"/>
              </a:spcBef>
            </a:pPr>
            <a:endParaRPr lang="de-DE" dirty="0">
              <a:latin typeface="Gill Sans MT"/>
              <a:cs typeface="Gill Sans MT"/>
            </a:endParaRPr>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18</a:t>
            </a:fld>
            <a:endParaRPr lang="de-DE" dirty="0"/>
          </a:p>
        </p:txBody>
      </p:sp>
      <p:sp>
        <p:nvSpPr>
          <p:cNvPr id="9" name="Textplatzhalter 8"/>
          <p:cNvSpPr>
            <a:spLocks noGrp="1"/>
          </p:cNvSpPr>
          <p:nvPr>
            <p:ph type="body" sz="quarter" idx="12"/>
          </p:nvPr>
        </p:nvSpPr>
        <p:spPr>
          <a:xfrm>
            <a:off x="6732678" y="264931"/>
            <a:ext cx="2129730" cy="369332"/>
          </a:xfrm>
        </p:spPr>
        <p:txBody>
          <a:bodyPr/>
          <a:lstStyle/>
          <a:p>
            <a:r>
              <a:rPr lang="de-DE" dirty="0"/>
              <a:t>Göttingen International</a:t>
            </a:r>
          </a:p>
          <a:p>
            <a:endParaRPr lang="de-DE" dirty="0"/>
          </a:p>
        </p:txBody>
      </p:sp>
      <p:sp>
        <p:nvSpPr>
          <p:cNvPr id="13" name="object 62"/>
          <p:cNvSpPr txBox="1">
            <a:spLocks noGrp="1"/>
          </p:cNvSpPr>
          <p:nvPr>
            <p:ph type="title"/>
          </p:nvPr>
        </p:nvSpPr>
        <p:spPr>
          <a:xfrm>
            <a:off x="539552" y="1034037"/>
            <a:ext cx="7623279" cy="369332"/>
          </a:xfrm>
        </p:spPr>
        <p:txBody>
          <a:bodyPr/>
          <a:lstStyle/>
          <a:p>
            <a:pPr marL="6697">
              <a:spcBef>
                <a:spcPts val="53"/>
              </a:spcBef>
            </a:pPr>
            <a:r>
              <a:rPr lang="en-US" sz="2400" spc="-5" dirty="0"/>
              <a:t>Subject specific orientation in the faculties</a:t>
            </a:r>
            <a:endParaRPr lang="en-US" sz="2400" spc="-3" dirty="0"/>
          </a:p>
        </p:txBody>
      </p:sp>
      <p:sp>
        <p:nvSpPr>
          <p:cNvPr id="15" name="Textplatzhalter 1"/>
          <p:cNvSpPr txBox="1">
            <a:spLocks/>
          </p:cNvSpPr>
          <p:nvPr/>
        </p:nvSpPr>
        <p:spPr>
          <a:xfrm>
            <a:off x="737220" y="1788791"/>
            <a:ext cx="7669560" cy="1467068"/>
          </a:xfrm>
          <a:prstGeom prst="rect">
            <a:avLst/>
          </a:prstGeom>
        </p:spPr>
        <p:txBody>
          <a:bodyPr wrap="square" lIns="0" tIns="0" rIns="0" bIns="0">
            <a:spAutoFit/>
          </a:bodyPr>
          <a:lstStyle>
            <a:lvl1pPr marL="0" indent="269875" defTabSz="266400">
              <a:spcAft>
                <a:spcPts val="377"/>
              </a:spcAft>
              <a:buClr>
                <a:schemeClr val="accent1">
                  <a:lumMod val="40000"/>
                  <a:lumOff val="60000"/>
                </a:schemeClr>
              </a:buClr>
              <a:buSzPct val="104000"/>
              <a:buFont typeface="Wingdings" charset="2"/>
              <a:buChar char="§"/>
              <a:defRPr sz="1500" b="0" i="0" baseline="0">
                <a:solidFill>
                  <a:srgbClr val="595959"/>
                </a:solidFill>
                <a:latin typeface="+mj-lt"/>
                <a:ea typeface="+mn-ea"/>
                <a:cs typeface=""/>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2">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indent="0">
              <a:buClr>
                <a:schemeClr val="tx2"/>
              </a:buClr>
              <a:buNone/>
            </a:pPr>
            <a:r>
              <a:rPr lang="en-US" sz="1800" b="1" dirty="0"/>
              <a:t>The faculties provide students with Orientation events </a:t>
            </a:r>
          </a:p>
          <a:p>
            <a:pPr indent="0">
              <a:buClr>
                <a:schemeClr val="tx2"/>
              </a:buClr>
              <a:buNone/>
            </a:pPr>
            <a:r>
              <a:rPr lang="en-US" sz="1800" b="1" dirty="0"/>
              <a:t>from October 20-24</a:t>
            </a:r>
            <a:r>
              <a:rPr lang="en-US" sz="1800" b="1" baseline="30000" dirty="0"/>
              <a:t>th</a:t>
            </a:r>
            <a:r>
              <a:rPr lang="en-US" sz="1800" b="1" dirty="0"/>
              <a:t>, 2025</a:t>
            </a:r>
          </a:p>
          <a:p>
            <a:pPr indent="0">
              <a:buClr>
                <a:schemeClr val="tx2"/>
              </a:buClr>
              <a:buNone/>
            </a:pPr>
            <a:endParaRPr lang="en-US" sz="1800" b="1" dirty="0"/>
          </a:p>
          <a:p>
            <a:pPr>
              <a:buClr>
                <a:schemeClr val="tx2"/>
              </a:buClr>
              <a:buFont typeface="Wingdings" panose="05000000000000000000" pitchFamily="2" charset="2"/>
              <a:buChar char="§"/>
            </a:pPr>
            <a:r>
              <a:rPr lang="en-US" sz="1600" dirty="0"/>
              <a:t>Please contact your faculty or check their website for more information!</a:t>
            </a:r>
          </a:p>
          <a:p>
            <a:pPr>
              <a:buClr>
                <a:schemeClr val="tx2"/>
              </a:buClr>
              <a:buFont typeface="Wingdings" panose="05000000000000000000" pitchFamily="2" charset="2"/>
              <a:buChar char="§"/>
            </a:pPr>
            <a:endParaRPr lang="en-US" sz="1200" dirty="0"/>
          </a:p>
        </p:txBody>
      </p:sp>
      <p:sp>
        <p:nvSpPr>
          <p:cNvPr id="2" name="Fußzeilenplatzhalter 1">
            <a:extLst>
              <a:ext uri="{FF2B5EF4-FFF2-40B4-BE49-F238E27FC236}">
                <a16:creationId xmlns:a16="http://schemas.microsoft.com/office/drawing/2014/main" id="{64ECFE12-4BF4-4CEA-8CD7-5E1FDB491591}"/>
              </a:ext>
            </a:extLst>
          </p:cNvPr>
          <p:cNvSpPr>
            <a:spLocks noGrp="1"/>
          </p:cNvSpPr>
          <p:nvPr>
            <p:ph type="ftr" sz="quarter" idx="3"/>
          </p:nvPr>
        </p:nvSpPr>
        <p:spPr/>
        <p:txBody>
          <a:bodyPr/>
          <a:lstStyle/>
          <a:p>
            <a:r>
              <a:rPr lang="de-DE"/>
              <a:t>Welcome to Göttingen</a:t>
            </a:r>
            <a:endParaRPr lang="de-DE" dirty="0"/>
          </a:p>
        </p:txBody>
      </p:sp>
      <p:pic>
        <p:nvPicPr>
          <p:cNvPr id="9218" name="Picture 2" descr="Free compass directions north vector">
            <a:extLst>
              <a:ext uri="{FF2B5EF4-FFF2-40B4-BE49-F238E27FC236}">
                <a16:creationId xmlns:a16="http://schemas.microsoft.com/office/drawing/2014/main" id="{C27873C0-FEDB-4A2C-904E-410432566F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512" y="1707654"/>
            <a:ext cx="1969048" cy="271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72880"/>
      </p:ext>
    </p:extLst>
  </p:cSld>
  <p:clrMapOvr>
    <a:masterClrMapping/>
  </p:clrMapOvr>
  <mc:AlternateContent xmlns:mc="http://schemas.openxmlformats.org/markup-compatibility/2006" xmlns:p14="http://schemas.microsoft.com/office/powerpoint/2010/main">
    <mc:Choice Requires="p14">
      <p:transition p14:dur="0" advTm="30896"/>
    </mc:Choice>
    <mc:Fallback xmlns="">
      <p:transition advTm="3089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txBox="1">
            <a:spLocks noGrp="1"/>
          </p:cNvSpPr>
          <p:nvPr>
            <p:ph type="body" idx="1"/>
          </p:nvPr>
        </p:nvSpPr>
        <p:spPr>
          <a:xfrm>
            <a:off x="436886" y="2449274"/>
            <a:ext cx="5388417" cy="489878"/>
          </a:xfrm>
        </p:spPr>
        <p:txBody>
          <a:bodyPr/>
          <a:lstStyle/>
          <a:p>
            <a:pPr marL="866416" lvl="2" indent="-285750" algn="l" defTabSz="286984" rtl="0">
              <a:spcBef>
                <a:spcPts val="53"/>
              </a:spcBef>
              <a:buFont typeface="Wingdings" panose="05000000000000000000" pitchFamily="2" charset="2"/>
              <a:buChar char="§"/>
            </a:pPr>
            <a:endParaRPr lang="de-DE" sz="1600" kern="1200" dirty="0">
              <a:solidFill>
                <a:schemeClr val="tx2"/>
              </a:solidFill>
            </a:endParaRPr>
          </a:p>
          <a:p>
            <a:pPr marL="6697">
              <a:spcBef>
                <a:spcPts val="55"/>
              </a:spcBef>
            </a:pPr>
            <a:endParaRPr lang="de-DE" dirty="0">
              <a:latin typeface="Gill Sans MT"/>
              <a:cs typeface="Gill Sans MT"/>
            </a:endParaRPr>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19</a:t>
            </a:fld>
            <a:endParaRPr lang="de-DE" dirty="0"/>
          </a:p>
        </p:txBody>
      </p:sp>
      <p:sp>
        <p:nvSpPr>
          <p:cNvPr id="9" name="Textplatzhalter 8"/>
          <p:cNvSpPr>
            <a:spLocks noGrp="1"/>
          </p:cNvSpPr>
          <p:nvPr>
            <p:ph type="body" sz="quarter" idx="12"/>
          </p:nvPr>
        </p:nvSpPr>
        <p:spPr>
          <a:xfrm>
            <a:off x="6732678" y="264931"/>
            <a:ext cx="2129730" cy="369332"/>
          </a:xfrm>
        </p:spPr>
        <p:txBody>
          <a:bodyPr/>
          <a:lstStyle/>
          <a:p>
            <a:r>
              <a:rPr lang="de-DE" dirty="0"/>
              <a:t>Göttingen International</a:t>
            </a:r>
          </a:p>
          <a:p>
            <a:endParaRPr lang="de-DE" dirty="0"/>
          </a:p>
        </p:txBody>
      </p:sp>
      <p:sp>
        <p:nvSpPr>
          <p:cNvPr id="13" name="object 62"/>
          <p:cNvSpPr txBox="1">
            <a:spLocks noGrp="1"/>
          </p:cNvSpPr>
          <p:nvPr>
            <p:ph type="title"/>
          </p:nvPr>
        </p:nvSpPr>
        <p:spPr>
          <a:xfrm>
            <a:off x="539552" y="1034037"/>
            <a:ext cx="7623279" cy="369332"/>
          </a:xfrm>
        </p:spPr>
        <p:txBody>
          <a:bodyPr/>
          <a:lstStyle/>
          <a:p>
            <a:pPr marL="6697">
              <a:spcBef>
                <a:spcPts val="53"/>
              </a:spcBef>
            </a:pPr>
            <a:r>
              <a:rPr lang="en-US" sz="2400" spc="-5" dirty="0"/>
              <a:t>Welcome Event for international students – 15. October 2025</a:t>
            </a:r>
            <a:endParaRPr lang="en-US" sz="2400" spc="-3" dirty="0"/>
          </a:p>
        </p:txBody>
      </p:sp>
      <p:sp>
        <p:nvSpPr>
          <p:cNvPr id="15" name="Textplatzhalter 1"/>
          <p:cNvSpPr txBox="1">
            <a:spLocks/>
          </p:cNvSpPr>
          <p:nvPr/>
        </p:nvSpPr>
        <p:spPr>
          <a:xfrm>
            <a:off x="539552" y="1620560"/>
            <a:ext cx="8084386" cy="1405513"/>
          </a:xfrm>
          <a:prstGeom prst="rect">
            <a:avLst/>
          </a:prstGeom>
        </p:spPr>
        <p:txBody>
          <a:bodyPr wrap="square" lIns="0" tIns="0" rIns="0" bIns="0">
            <a:spAutoFit/>
          </a:bodyPr>
          <a:lstStyle>
            <a:lvl1pPr marL="0" indent="269875" defTabSz="266400">
              <a:spcAft>
                <a:spcPts val="377"/>
              </a:spcAft>
              <a:buClr>
                <a:schemeClr val="accent1">
                  <a:lumMod val="40000"/>
                  <a:lumOff val="60000"/>
                </a:schemeClr>
              </a:buClr>
              <a:buSzPct val="104000"/>
              <a:buFont typeface="Wingdings" charset="2"/>
              <a:buChar char="§"/>
              <a:defRPr sz="1500" b="0" i="0" baseline="0">
                <a:solidFill>
                  <a:srgbClr val="595959"/>
                </a:solidFill>
                <a:latin typeface="+mj-lt"/>
                <a:ea typeface="+mn-ea"/>
                <a:cs typeface=""/>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2">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indent="0">
              <a:buClr>
                <a:schemeClr val="tx2"/>
              </a:buClr>
              <a:buNone/>
            </a:pPr>
            <a:r>
              <a:rPr lang="en-US" sz="1800" b="1" dirty="0"/>
              <a:t>Come to the Welcome Event for all new international students! </a:t>
            </a:r>
          </a:p>
          <a:p>
            <a:pPr>
              <a:buClr>
                <a:schemeClr val="tx2"/>
              </a:buClr>
              <a:buFont typeface="Wingdings" panose="05000000000000000000" pitchFamily="2" charset="2"/>
              <a:buChar char="§"/>
            </a:pPr>
            <a:r>
              <a:rPr lang="en-US" sz="1600" dirty="0"/>
              <a:t>Meet the people from Student Services &amp; get to know more about student support initiatives</a:t>
            </a:r>
          </a:p>
          <a:p>
            <a:pPr>
              <a:buClr>
                <a:schemeClr val="tx2"/>
              </a:buClr>
              <a:buFont typeface="Wingdings" panose="05000000000000000000" pitchFamily="2" charset="2"/>
              <a:buChar char="§"/>
            </a:pPr>
            <a:r>
              <a:rPr lang="en-US" sz="1600" dirty="0"/>
              <a:t>Meet the colleagues at the International Student Office </a:t>
            </a:r>
          </a:p>
          <a:p>
            <a:pPr>
              <a:buClr>
                <a:schemeClr val="tx2"/>
              </a:buClr>
              <a:buFont typeface="Wingdings" panose="05000000000000000000" pitchFamily="2" charset="2"/>
              <a:buChar char="§"/>
            </a:pPr>
            <a:r>
              <a:rPr lang="en-US" sz="1600" dirty="0"/>
              <a:t>Make some friends and contacts!</a:t>
            </a:r>
          </a:p>
          <a:p>
            <a:pPr>
              <a:buClr>
                <a:schemeClr val="tx2"/>
              </a:buClr>
              <a:buFont typeface="Wingdings" panose="05000000000000000000" pitchFamily="2" charset="2"/>
              <a:buChar char="§"/>
            </a:pPr>
            <a:endParaRPr lang="en-US" sz="1200" dirty="0"/>
          </a:p>
        </p:txBody>
      </p:sp>
      <p:pic>
        <p:nvPicPr>
          <p:cNvPr id="7" name="Grafik 6">
            <a:extLst>
              <a:ext uri="{FF2B5EF4-FFF2-40B4-BE49-F238E27FC236}">
                <a16:creationId xmlns:a16="http://schemas.microsoft.com/office/drawing/2014/main" id="{ADEB0DDD-88D1-46F4-A826-0CEC9C9092FB}"/>
              </a:ext>
            </a:extLst>
          </p:cNvPr>
          <p:cNvPicPr>
            <a:picLocks noChangeAspect="1"/>
          </p:cNvPicPr>
          <p:nvPr/>
        </p:nvPicPr>
        <p:blipFill>
          <a:blip r:embed="rId3"/>
          <a:stretch>
            <a:fillRect/>
          </a:stretch>
        </p:blipFill>
        <p:spPr>
          <a:xfrm>
            <a:off x="4456655" y="2694213"/>
            <a:ext cx="3865290" cy="166773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Fußzeilenplatzhalter 1">
            <a:extLst>
              <a:ext uri="{FF2B5EF4-FFF2-40B4-BE49-F238E27FC236}">
                <a16:creationId xmlns:a16="http://schemas.microsoft.com/office/drawing/2014/main" id="{64ECFE12-4BF4-4CEA-8CD7-5E1FDB491591}"/>
              </a:ext>
            </a:extLst>
          </p:cNvPr>
          <p:cNvSpPr>
            <a:spLocks noGrp="1"/>
          </p:cNvSpPr>
          <p:nvPr>
            <p:ph type="ftr" sz="quarter" idx="3"/>
          </p:nvPr>
        </p:nvSpPr>
        <p:spPr/>
        <p:txBody>
          <a:bodyPr/>
          <a:lstStyle/>
          <a:p>
            <a:r>
              <a:rPr lang="de-DE"/>
              <a:t>Welcome to Göttingen</a:t>
            </a:r>
            <a:endParaRPr lang="de-DE" dirty="0"/>
          </a:p>
        </p:txBody>
      </p:sp>
      <p:sp>
        <p:nvSpPr>
          <p:cNvPr id="3" name="Textfeld 2">
            <a:extLst>
              <a:ext uri="{FF2B5EF4-FFF2-40B4-BE49-F238E27FC236}">
                <a16:creationId xmlns:a16="http://schemas.microsoft.com/office/drawing/2014/main" id="{02A52032-DFFE-43A1-A37F-48AB90CD93C1}"/>
              </a:ext>
            </a:extLst>
          </p:cNvPr>
          <p:cNvSpPr txBox="1"/>
          <p:nvPr/>
        </p:nvSpPr>
        <p:spPr>
          <a:xfrm>
            <a:off x="1331640" y="3042496"/>
            <a:ext cx="2808312" cy="738664"/>
          </a:xfrm>
          <a:prstGeom prst="rect">
            <a:avLst/>
          </a:prstGeom>
          <a:noFill/>
        </p:spPr>
        <p:txBody>
          <a:bodyPr wrap="square" rtlCol="0">
            <a:spAutoFit/>
          </a:bodyPr>
          <a:lstStyle/>
          <a:p>
            <a:r>
              <a:rPr lang="de-DE" sz="1400" dirty="0">
                <a:solidFill>
                  <a:schemeClr val="bg2"/>
                </a:solidFill>
              </a:rPr>
              <a:t>Welcome Event</a:t>
            </a:r>
          </a:p>
          <a:p>
            <a:r>
              <a:rPr lang="de-DE" sz="1400" dirty="0">
                <a:solidFill>
                  <a:schemeClr val="bg2"/>
                </a:solidFill>
              </a:rPr>
              <a:t>Date: </a:t>
            </a:r>
            <a:r>
              <a:rPr lang="de-DE" sz="1400" dirty="0" err="1">
                <a:solidFill>
                  <a:schemeClr val="bg2"/>
                </a:solidFill>
              </a:rPr>
              <a:t>October</a:t>
            </a:r>
            <a:r>
              <a:rPr lang="de-DE" sz="1400" dirty="0">
                <a:solidFill>
                  <a:schemeClr val="bg2"/>
                </a:solidFill>
              </a:rPr>
              <a:t> 15th, 2025</a:t>
            </a:r>
          </a:p>
          <a:p>
            <a:r>
              <a:rPr lang="de-DE" sz="1400" dirty="0" err="1">
                <a:solidFill>
                  <a:schemeClr val="bg2"/>
                </a:solidFill>
              </a:rPr>
              <a:t>Venue</a:t>
            </a:r>
            <a:r>
              <a:rPr lang="de-DE" sz="1400" dirty="0">
                <a:solidFill>
                  <a:schemeClr val="bg2"/>
                </a:solidFill>
              </a:rPr>
              <a:t>: </a:t>
            </a:r>
            <a:r>
              <a:rPr lang="de-DE" sz="1400">
                <a:solidFill>
                  <a:schemeClr val="bg2"/>
                </a:solidFill>
              </a:rPr>
              <a:t>Zentrales Hörsaalgebäude</a:t>
            </a:r>
            <a:endParaRPr lang="de-DE" sz="1400" dirty="0">
              <a:solidFill>
                <a:schemeClr val="bg2"/>
              </a:solidFill>
            </a:endParaRPr>
          </a:p>
        </p:txBody>
      </p:sp>
    </p:spTree>
    <p:extLst>
      <p:ext uri="{BB962C8B-B14F-4D97-AF65-F5344CB8AC3E}">
        <p14:creationId xmlns:p14="http://schemas.microsoft.com/office/powerpoint/2010/main" val="4007580308"/>
      </p:ext>
    </p:extLst>
  </p:cSld>
  <p:clrMapOvr>
    <a:masterClrMapping/>
  </p:clrMapOvr>
  <mc:AlternateContent xmlns:mc="http://schemas.openxmlformats.org/markup-compatibility/2006" xmlns:p14="http://schemas.microsoft.com/office/powerpoint/2010/main">
    <mc:Choice Requires="p14">
      <p:transition p14:dur="0" advTm="30896"/>
    </mc:Choice>
    <mc:Fallback xmlns="">
      <p:transition advTm="308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2671273" y="1401326"/>
            <a:ext cx="5072634" cy="468248"/>
          </a:xfrm>
        </p:spPr>
        <p:txBody>
          <a:bodyPr/>
          <a:lstStyle/>
          <a:p>
            <a:r>
              <a:rPr lang="en-US" noProof="0" dirty="0"/>
              <a:t>1. Traveling to</a:t>
            </a:r>
            <a:br>
              <a:rPr lang="en-US" noProof="0" dirty="0"/>
            </a:br>
            <a:br>
              <a:rPr lang="en-US" noProof="0" dirty="0"/>
            </a:br>
            <a:br>
              <a:rPr lang="en-US" noProof="0" dirty="0"/>
            </a:br>
            <a:br>
              <a:rPr lang="en-US" noProof="0" dirty="0"/>
            </a:br>
            <a:endParaRPr lang="en-US" noProof="0" dirty="0"/>
          </a:p>
        </p:txBody>
      </p:sp>
      <p:sp>
        <p:nvSpPr>
          <p:cNvPr id="114" name="Fußzeilenplatzhalter 113"/>
          <p:cNvSpPr>
            <a:spLocks noGrp="1"/>
          </p:cNvSpPr>
          <p:nvPr>
            <p:ph type="ftr" sz="quarter" idx="3"/>
          </p:nvPr>
        </p:nvSpPr>
        <p:spPr/>
        <p:txBody>
          <a:bodyPr/>
          <a:lstStyle/>
          <a:p>
            <a:r>
              <a:rPr lang="de-DE" dirty="0"/>
              <a:t>Welcome </a:t>
            </a:r>
            <a:r>
              <a:rPr lang="de-DE" dirty="0" err="1"/>
              <a:t>to</a:t>
            </a:r>
            <a:r>
              <a:rPr lang="de-DE" dirty="0"/>
              <a:t> Göttingen</a:t>
            </a:r>
          </a:p>
        </p:txBody>
      </p:sp>
      <p:sp>
        <p:nvSpPr>
          <p:cNvPr id="113" name="Foliennummernplatzhalter 112"/>
          <p:cNvSpPr>
            <a:spLocks noGrp="1"/>
          </p:cNvSpPr>
          <p:nvPr>
            <p:ph type="sldNum" sz="quarter" idx="4"/>
          </p:nvPr>
        </p:nvSpPr>
        <p:spPr/>
        <p:txBody>
          <a:bodyPr/>
          <a:lstStyle/>
          <a:p>
            <a:fld id="{B6F15528-21DE-4FAA-801E-634DDDAF4B2B}" type="slidenum">
              <a:rPr lang="de-DE" smtClean="0"/>
              <a:pPr/>
              <a:t>2</a:t>
            </a:fld>
            <a:endParaRPr lang="de-DE" dirty="0"/>
          </a:p>
        </p:txBody>
      </p:sp>
      <p:sp>
        <p:nvSpPr>
          <p:cNvPr id="8" name="Textplatzhalter 8"/>
          <p:cNvSpPr>
            <a:spLocks noGrp="1"/>
          </p:cNvSpPr>
          <p:nvPr>
            <p:ph type="body" sz="quarter" idx="12"/>
          </p:nvPr>
        </p:nvSpPr>
        <p:spPr>
          <a:xfrm>
            <a:off x="6795675" y="291992"/>
            <a:ext cx="2129730" cy="369332"/>
          </a:xfrm>
        </p:spPr>
        <p:txBody>
          <a:bodyPr/>
          <a:lstStyle/>
          <a:p>
            <a:r>
              <a:rPr lang="en-US" noProof="0" dirty="0"/>
              <a:t>Göttingen International</a:t>
            </a:r>
          </a:p>
        </p:txBody>
      </p:sp>
      <p:sp>
        <p:nvSpPr>
          <p:cNvPr id="2" name="Datumsplatzhalter 1"/>
          <p:cNvSpPr>
            <a:spLocks noGrp="1"/>
          </p:cNvSpPr>
          <p:nvPr>
            <p:ph type="dt" sz="half" idx="2"/>
          </p:nvPr>
        </p:nvSpPr>
        <p:spPr/>
        <p:txBody>
          <a:bodyPr/>
          <a:lstStyle/>
          <a:p>
            <a:r>
              <a:rPr lang="de-DE"/>
              <a:t>22.09.2025</a:t>
            </a:r>
            <a:endParaRPr lang="en-US" dirty="0"/>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143202"/>
            <a:ext cx="1476000" cy="984496"/>
          </a:xfrm>
          <a:prstGeom prst="ellipse">
            <a:avLst/>
          </a:prstGeom>
          <a:ln w="63500" cap="rnd">
            <a:solidFill>
              <a:schemeClr val="tx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800" y="2234728"/>
            <a:ext cx="1476000" cy="984556"/>
          </a:xfrm>
          <a:prstGeom prst="ellipse">
            <a:avLst/>
          </a:prstGeom>
          <a:ln w="63500" cap="rnd">
            <a:solidFill>
              <a:schemeClr val="tx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121" y="3346061"/>
            <a:ext cx="1478735" cy="986400"/>
          </a:xfrm>
          <a:prstGeom prst="ellipse">
            <a:avLst/>
          </a:prstGeom>
          <a:ln w="63500" cap="rnd">
            <a:solidFill>
              <a:schemeClr val="tx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object 62"/>
          <p:cNvSpPr txBox="1">
            <a:spLocks/>
          </p:cNvSpPr>
          <p:nvPr/>
        </p:nvSpPr>
        <p:spPr>
          <a:xfrm>
            <a:off x="3275856" y="2435161"/>
            <a:ext cx="5072634" cy="416616"/>
          </a:xfrm>
          <a:prstGeom prst="rect">
            <a:avLst/>
          </a:prstGeom>
        </p:spPr>
        <p:txBody>
          <a:bodyPr lIns="0" tIns="0" rIns="0" bIns="0"/>
          <a:lstStyle>
            <a:lvl1pPr>
              <a:defRPr sz="3200" b="0" i="0">
                <a:solidFill>
                  <a:schemeClr val="tx2"/>
                </a:solidFill>
                <a:latin typeface="+mj-lt"/>
                <a:ea typeface="+mj-ea"/>
                <a:cs typeface="DINPro"/>
              </a:defRPr>
            </a:lvl1pPr>
          </a:lstStyle>
          <a:p>
            <a:pPr defTabSz="914400"/>
            <a:r>
              <a:rPr lang="de-DE" kern="0" dirty="0"/>
              <a:t>2. Arrival</a:t>
            </a:r>
            <a:br>
              <a:rPr lang="de-DE" kern="0" dirty="0"/>
            </a:br>
            <a:endParaRPr lang="de-DE" kern="0" dirty="0"/>
          </a:p>
        </p:txBody>
      </p:sp>
      <p:sp>
        <p:nvSpPr>
          <p:cNvPr id="17" name="object 62"/>
          <p:cNvSpPr txBox="1">
            <a:spLocks/>
          </p:cNvSpPr>
          <p:nvPr/>
        </p:nvSpPr>
        <p:spPr>
          <a:xfrm>
            <a:off x="3852771" y="3591779"/>
            <a:ext cx="5072634" cy="494964"/>
          </a:xfrm>
          <a:prstGeom prst="rect">
            <a:avLst/>
          </a:prstGeom>
        </p:spPr>
        <p:txBody>
          <a:bodyPr lIns="0" tIns="0" rIns="0" bIns="0"/>
          <a:lstStyle>
            <a:lvl1pPr>
              <a:defRPr sz="3200" b="0" i="0">
                <a:solidFill>
                  <a:schemeClr val="tx2"/>
                </a:solidFill>
                <a:latin typeface="+mj-lt"/>
                <a:ea typeface="+mj-ea"/>
                <a:cs typeface="DINPro"/>
              </a:defRPr>
            </a:lvl1pPr>
          </a:lstStyle>
          <a:p>
            <a:pPr defTabSz="914400"/>
            <a:r>
              <a:rPr lang="de-DE" kern="0" dirty="0"/>
              <a:t>3. Living in Göttingen</a:t>
            </a:r>
          </a:p>
        </p:txBody>
      </p:sp>
    </p:spTree>
    <p:extLst>
      <p:ext uri="{BB962C8B-B14F-4D97-AF65-F5344CB8AC3E}">
        <p14:creationId xmlns:p14="http://schemas.microsoft.com/office/powerpoint/2010/main" val="1258561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467544" y="848865"/>
            <a:ext cx="7623279" cy="358853"/>
          </a:xfrm>
        </p:spPr>
        <p:txBody>
          <a:bodyPr/>
          <a:lstStyle/>
          <a:p>
            <a:r>
              <a:rPr lang="en-US" sz="2400" noProof="0" dirty="0"/>
              <a:t>3. Activities in Göttingen</a:t>
            </a:r>
          </a:p>
        </p:txBody>
      </p:sp>
      <p:sp>
        <p:nvSpPr>
          <p:cNvPr id="61" name="object 61"/>
          <p:cNvSpPr txBox="1">
            <a:spLocks noGrp="1"/>
          </p:cNvSpPr>
          <p:nvPr>
            <p:ph type="body" idx="1"/>
          </p:nvPr>
        </p:nvSpPr>
        <p:spPr>
          <a:xfrm>
            <a:off x="827584" y="1377341"/>
            <a:ext cx="5811749" cy="3269765"/>
          </a:xfrm>
        </p:spPr>
        <p:txBody>
          <a:bodyPr/>
          <a:lstStyle/>
          <a:p>
            <a:pPr>
              <a:buFont typeface="Wingdings" panose="05000000000000000000" pitchFamily="2" charset="2"/>
              <a:buChar char="§"/>
            </a:pPr>
            <a:r>
              <a:rPr lang="en-US" sz="1800" noProof="0" dirty="0"/>
              <a:t>Orientation in your faculty</a:t>
            </a:r>
          </a:p>
          <a:p>
            <a:pPr>
              <a:buFont typeface="Wingdings" panose="05000000000000000000" pitchFamily="2" charset="2"/>
              <a:buChar char="§"/>
            </a:pPr>
            <a:r>
              <a:rPr lang="en-US" sz="1800" noProof="0" dirty="0"/>
              <a:t>Get to know student advisory services</a:t>
            </a:r>
          </a:p>
          <a:p>
            <a:pPr>
              <a:buFont typeface="Wingdings" panose="05000000000000000000" pitchFamily="2" charset="2"/>
              <a:buChar char="§"/>
            </a:pPr>
            <a:r>
              <a:rPr lang="en-US" sz="1800" noProof="0" dirty="0"/>
              <a:t>Cafeterias on Campus</a:t>
            </a:r>
          </a:p>
          <a:p>
            <a:pPr>
              <a:buFont typeface="Wingdings" panose="05000000000000000000" pitchFamily="2" charset="2"/>
              <a:buChar char="§"/>
            </a:pPr>
            <a:r>
              <a:rPr lang="en-US" sz="1800" noProof="0" dirty="0"/>
              <a:t>Mobility in and around Göttingen</a:t>
            </a:r>
          </a:p>
          <a:p>
            <a:pPr>
              <a:buFont typeface="Wingdings" panose="05000000000000000000" pitchFamily="2" charset="2"/>
              <a:buChar char="§"/>
            </a:pPr>
            <a:r>
              <a:rPr lang="en-US" sz="1800" dirty="0"/>
              <a:t>Student ID card</a:t>
            </a:r>
            <a:r>
              <a:rPr lang="en-US" sz="1800" noProof="0" dirty="0"/>
              <a:t> </a:t>
            </a:r>
          </a:p>
          <a:p>
            <a:pPr>
              <a:buFont typeface="Wingdings" panose="05000000000000000000" pitchFamily="2" charset="2"/>
              <a:buChar char="§"/>
            </a:pPr>
            <a:r>
              <a:rPr lang="en-US" sz="1800" noProof="0" dirty="0"/>
              <a:t>Excursions</a:t>
            </a:r>
          </a:p>
          <a:p>
            <a:pPr>
              <a:buFont typeface="Wingdings" panose="05000000000000000000" pitchFamily="2" charset="2"/>
              <a:buChar char="§"/>
            </a:pPr>
            <a:r>
              <a:rPr lang="en-US" sz="1800" noProof="0" dirty="0"/>
              <a:t>Learning languages &amp; soft skills</a:t>
            </a:r>
          </a:p>
          <a:p>
            <a:pPr>
              <a:buFont typeface="Wingdings" panose="05000000000000000000" pitchFamily="2" charset="2"/>
              <a:buChar char="§"/>
            </a:pPr>
            <a:r>
              <a:rPr lang="en-US" sz="1800" noProof="0" dirty="0"/>
              <a:t>Foyer International</a:t>
            </a:r>
          </a:p>
          <a:p>
            <a:pPr>
              <a:buFont typeface="Wingdings" panose="05000000000000000000" pitchFamily="2" charset="2"/>
              <a:buChar char="§"/>
            </a:pPr>
            <a:r>
              <a:rPr lang="en-US" sz="1800" noProof="0" dirty="0"/>
              <a:t>Meet friends</a:t>
            </a:r>
          </a:p>
          <a:p>
            <a:pPr>
              <a:buFont typeface="Wingdings" panose="05000000000000000000" pitchFamily="2" charset="2"/>
              <a:buChar char="§"/>
            </a:pPr>
            <a:r>
              <a:rPr lang="en-US" sz="1800" noProof="0" dirty="0"/>
              <a:t>Upcoming events</a:t>
            </a:r>
          </a:p>
          <a:p>
            <a:pPr>
              <a:buFont typeface="Wingdings" panose="05000000000000000000" pitchFamily="2" charset="2"/>
              <a:buChar char="§"/>
            </a:pPr>
            <a:endParaRPr lang="en-US" sz="1800" noProof="0" dirty="0"/>
          </a:p>
          <a:p>
            <a:pPr>
              <a:buFont typeface="Wingdings" panose="05000000000000000000" pitchFamily="2" charset="2"/>
              <a:buChar char="§"/>
            </a:pPr>
            <a:endParaRPr lang="en-US" sz="1800" noProof="0" dirty="0"/>
          </a:p>
          <a:p>
            <a:endParaRPr lang="en-US" sz="1800" noProof="0" dirty="0"/>
          </a:p>
        </p:txBody>
      </p:sp>
      <p:sp>
        <p:nvSpPr>
          <p:cNvPr id="114" name="Fußzeilenplatzhalter 113"/>
          <p:cNvSpPr>
            <a:spLocks noGrp="1"/>
          </p:cNvSpPr>
          <p:nvPr>
            <p:ph type="ftr" sz="quarter" idx="3"/>
          </p:nvPr>
        </p:nvSpPr>
        <p:spPr/>
        <p:txBody>
          <a:bodyPr/>
          <a:lstStyle/>
          <a:p>
            <a:r>
              <a:rPr lang="de-DE" dirty="0"/>
              <a:t>Welcome </a:t>
            </a:r>
            <a:r>
              <a:rPr lang="de-DE" dirty="0" err="1"/>
              <a:t>to</a:t>
            </a:r>
            <a:r>
              <a:rPr lang="de-DE" dirty="0"/>
              <a:t> Göttingen</a:t>
            </a:r>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20</a:t>
            </a:fld>
            <a:endParaRPr lang="de-DE"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219775"/>
            <a:ext cx="3345293" cy="2231500"/>
          </a:xfrm>
          <a:prstGeom prst="ellipse">
            <a:avLst/>
          </a:prstGeom>
          <a:ln w="63500" cap="rnd">
            <a:solidFill>
              <a:schemeClr val="tx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0" name="Textplatzhalter 8"/>
          <p:cNvSpPr>
            <a:spLocks noGrp="1"/>
          </p:cNvSpPr>
          <p:nvPr>
            <p:ph type="body" sz="quarter" idx="12"/>
          </p:nvPr>
        </p:nvSpPr>
        <p:spPr>
          <a:xfrm>
            <a:off x="6795675" y="309613"/>
            <a:ext cx="2129730" cy="369332"/>
          </a:xfrm>
        </p:spPr>
        <p:txBody>
          <a:bodyPr/>
          <a:lstStyle/>
          <a:p>
            <a:r>
              <a:rPr lang="en-US" noProof="0" dirty="0"/>
              <a:t>Göttingen International</a:t>
            </a:r>
          </a:p>
          <a:p>
            <a:endParaRPr lang="en-US" noProof="0" dirty="0"/>
          </a:p>
        </p:txBody>
      </p:sp>
    </p:spTree>
    <p:extLst>
      <p:ext uri="{BB962C8B-B14F-4D97-AF65-F5344CB8AC3E}">
        <p14:creationId xmlns:p14="http://schemas.microsoft.com/office/powerpoint/2010/main" val="2271479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txBox="1">
            <a:spLocks noGrp="1"/>
          </p:cNvSpPr>
          <p:nvPr>
            <p:ph type="body" idx="1"/>
          </p:nvPr>
        </p:nvSpPr>
        <p:spPr>
          <a:xfrm>
            <a:off x="436886" y="2449274"/>
            <a:ext cx="5388417" cy="489878"/>
          </a:xfrm>
        </p:spPr>
        <p:txBody>
          <a:bodyPr/>
          <a:lstStyle/>
          <a:p>
            <a:pPr marL="866416" lvl="2" indent="-285750" algn="l" defTabSz="286984" rtl="0">
              <a:spcBef>
                <a:spcPts val="53"/>
              </a:spcBef>
              <a:buFont typeface="Wingdings" panose="05000000000000000000" pitchFamily="2" charset="2"/>
              <a:buChar char="§"/>
            </a:pPr>
            <a:endParaRPr lang="en-US" sz="1600" kern="1200" noProof="0" dirty="0">
              <a:solidFill>
                <a:schemeClr val="tx2"/>
              </a:solidFill>
            </a:endParaRPr>
          </a:p>
          <a:p>
            <a:pPr marL="6697">
              <a:spcBef>
                <a:spcPts val="55"/>
              </a:spcBef>
            </a:pPr>
            <a:endParaRPr lang="en-US" noProof="0" dirty="0">
              <a:latin typeface="Gill Sans MT"/>
              <a:cs typeface="Gill Sans MT"/>
            </a:endParaRPr>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21</a:t>
            </a:fld>
            <a:endParaRPr lang="de-DE" dirty="0"/>
          </a:p>
        </p:txBody>
      </p:sp>
      <p:sp>
        <p:nvSpPr>
          <p:cNvPr id="9" name="Textplatzhalter 8"/>
          <p:cNvSpPr>
            <a:spLocks noGrp="1"/>
          </p:cNvSpPr>
          <p:nvPr>
            <p:ph type="body" sz="quarter" idx="12"/>
          </p:nvPr>
        </p:nvSpPr>
        <p:spPr>
          <a:xfrm>
            <a:off x="6732678" y="264931"/>
            <a:ext cx="2129730" cy="369332"/>
          </a:xfrm>
        </p:spPr>
        <p:txBody>
          <a:bodyPr/>
          <a:lstStyle/>
          <a:p>
            <a:r>
              <a:rPr lang="en-US" noProof="0" dirty="0"/>
              <a:t>Göttingen International</a:t>
            </a:r>
          </a:p>
          <a:p>
            <a:endParaRPr lang="en-US" noProof="0" dirty="0"/>
          </a:p>
        </p:txBody>
      </p:sp>
      <p:sp>
        <p:nvSpPr>
          <p:cNvPr id="13" name="object 62"/>
          <p:cNvSpPr txBox="1">
            <a:spLocks noGrp="1"/>
          </p:cNvSpPr>
          <p:nvPr>
            <p:ph type="title"/>
          </p:nvPr>
        </p:nvSpPr>
        <p:spPr>
          <a:xfrm>
            <a:off x="490060" y="836871"/>
            <a:ext cx="7623279" cy="369332"/>
          </a:xfrm>
        </p:spPr>
        <p:txBody>
          <a:bodyPr/>
          <a:lstStyle/>
          <a:p>
            <a:pPr marL="6697">
              <a:spcBef>
                <a:spcPts val="53"/>
              </a:spcBef>
            </a:pPr>
            <a:r>
              <a:rPr lang="en-US" sz="2400" spc="-5" noProof="0" dirty="0"/>
              <a:t>Cafeterias on campus</a:t>
            </a:r>
            <a:endParaRPr lang="en-US" sz="2400" spc="-3" noProof="0" dirty="0"/>
          </a:p>
        </p:txBody>
      </p:sp>
      <p:sp>
        <p:nvSpPr>
          <p:cNvPr id="15" name="Textplatzhalter 1"/>
          <p:cNvSpPr txBox="1">
            <a:spLocks/>
          </p:cNvSpPr>
          <p:nvPr/>
        </p:nvSpPr>
        <p:spPr>
          <a:xfrm>
            <a:off x="807471" y="1408811"/>
            <a:ext cx="3404488" cy="2236510"/>
          </a:xfrm>
          <a:prstGeom prst="rect">
            <a:avLst/>
          </a:prstGeom>
        </p:spPr>
        <p:txBody>
          <a:bodyPr wrap="square" lIns="0" tIns="0" rIns="0" bIns="0">
            <a:spAutoFit/>
          </a:bodyPr>
          <a:lstStyle>
            <a:lvl1pPr marL="0" indent="269875" defTabSz="266400">
              <a:spcAft>
                <a:spcPts val="377"/>
              </a:spcAft>
              <a:buClr>
                <a:schemeClr val="accent1">
                  <a:lumMod val="40000"/>
                  <a:lumOff val="60000"/>
                </a:schemeClr>
              </a:buClr>
              <a:buSzPct val="104000"/>
              <a:buFont typeface="Wingdings" charset="2"/>
              <a:buChar char="§"/>
              <a:defRPr sz="1500" b="0" i="0" baseline="0">
                <a:solidFill>
                  <a:srgbClr val="595959"/>
                </a:solidFill>
                <a:latin typeface="+mj-lt"/>
                <a:ea typeface="+mn-ea"/>
                <a:cs typeface=""/>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2">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a:buClr>
                <a:schemeClr val="tx2"/>
              </a:buClr>
              <a:buFont typeface="Wingdings" panose="05000000000000000000" pitchFamily="2" charset="2"/>
              <a:buChar char="§"/>
            </a:pPr>
            <a:r>
              <a:rPr lang="en-US" sz="1600" b="1" kern="1200" dirty="0"/>
              <a:t>Central Mensa: </a:t>
            </a:r>
          </a:p>
          <a:p>
            <a:pPr marL="458434" lvl="1" indent="-171450">
              <a:buClr>
                <a:schemeClr val="tx2"/>
              </a:buClr>
              <a:buFont typeface="Wingdings" panose="05000000000000000000" pitchFamily="2" charset="2"/>
              <a:buChar char="§"/>
            </a:pPr>
            <a:r>
              <a:rPr lang="en-US" sz="1200" kern="1200" dirty="0"/>
              <a:t>Choice of different menus</a:t>
            </a:r>
          </a:p>
          <a:p>
            <a:pPr>
              <a:buClr>
                <a:schemeClr val="tx2"/>
              </a:buClr>
              <a:buFont typeface="Wingdings" panose="05000000000000000000" pitchFamily="2" charset="2"/>
              <a:buChar char="§"/>
            </a:pPr>
            <a:r>
              <a:rPr lang="en-US" sz="1600" b="1" dirty="0"/>
              <a:t>Mensa am </a:t>
            </a:r>
            <a:r>
              <a:rPr lang="en-US" sz="1600" b="1" dirty="0" err="1"/>
              <a:t>Turm</a:t>
            </a:r>
            <a:r>
              <a:rPr lang="en-US" sz="1600" b="1" dirty="0"/>
              <a:t>: </a:t>
            </a:r>
          </a:p>
          <a:p>
            <a:pPr marL="458434" lvl="1" indent="-171450">
              <a:buClr>
                <a:schemeClr val="tx2"/>
              </a:buClr>
              <a:buFont typeface="Wingdings" panose="05000000000000000000" pitchFamily="2" charset="2"/>
              <a:buChar char="§"/>
            </a:pPr>
            <a:r>
              <a:rPr lang="en-US" sz="1200" dirty="0"/>
              <a:t>Vegetarian and vegan</a:t>
            </a:r>
          </a:p>
          <a:p>
            <a:pPr>
              <a:buClr>
                <a:schemeClr val="tx2"/>
              </a:buClr>
              <a:buFont typeface="Wingdings" panose="05000000000000000000" pitchFamily="2" charset="2"/>
              <a:buChar char="§"/>
            </a:pPr>
            <a:r>
              <a:rPr lang="en-US" sz="1600" b="1" dirty="0"/>
              <a:t>Lunch Box</a:t>
            </a:r>
            <a:endParaRPr lang="en-US" sz="1600" dirty="0"/>
          </a:p>
          <a:p>
            <a:pPr marL="458434" lvl="1" indent="-171450">
              <a:buClr>
                <a:schemeClr val="tx2"/>
              </a:buClr>
              <a:buFont typeface="Wingdings" panose="05000000000000000000" pitchFamily="2" charset="2"/>
              <a:buChar char="§"/>
            </a:pPr>
            <a:r>
              <a:rPr lang="en-US" sz="1200" dirty="0"/>
              <a:t>(North campus) two warm meals each day; </a:t>
            </a:r>
            <a:br>
              <a:rPr lang="en-US" sz="1200" dirty="0"/>
            </a:br>
            <a:r>
              <a:rPr lang="en-US" sz="1200" dirty="0"/>
              <a:t>one is vegan </a:t>
            </a:r>
          </a:p>
          <a:p>
            <a:pPr>
              <a:buClr>
                <a:schemeClr val="tx2"/>
              </a:buClr>
              <a:buFont typeface="Wingdings" panose="05000000000000000000" pitchFamily="2" charset="2"/>
              <a:buChar char="§"/>
            </a:pPr>
            <a:r>
              <a:rPr lang="en-US" sz="1600" dirty="0"/>
              <a:t>Plus</a:t>
            </a:r>
            <a:r>
              <a:rPr lang="en-US" sz="1200" b="1" dirty="0">
                <a:solidFill>
                  <a:schemeClr val="tx1"/>
                </a:solidFill>
                <a:latin typeface="+mn-lt"/>
                <a:cs typeface="+mn-cs"/>
              </a:rPr>
              <a:t> </a:t>
            </a:r>
            <a:r>
              <a:rPr lang="en-US" sz="1600" b="1" dirty="0"/>
              <a:t>8 Cafeterias on Campus</a:t>
            </a:r>
          </a:p>
          <a:p>
            <a:pPr marL="458434" lvl="1" indent="-171450">
              <a:buClr>
                <a:schemeClr val="tx2"/>
              </a:buClr>
              <a:buFont typeface="Wingdings" panose="05000000000000000000" pitchFamily="2" charset="2"/>
              <a:buChar char="§"/>
            </a:pPr>
            <a:endParaRPr lang="en-US" sz="1600" b="1" kern="1200" dirty="0"/>
          </a:p>
        </p:txBody>
      </p:sp>
      <p:sp>
        <p:nvSpPr>
          <p:cNvPr id="2" name="Textfeld 1"/>
          <p:cNvSpPr txBox="1"/>
          <p:nvPr/>
        </p:nvSpPr>
        <p:spPr>
          <a:xfrm>
            <a:off x="734378" y="3644053"/>
            <a:ext cx="326032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ü"/>
            </a:pPr>
            <a:r>
              <a:rPr lang="en-US" sz="1200" dirty="0">
                <a:solidFill>
                  <a:schemeClr val="tx2"/>
                </a:solidFill>
              </a:rPr>
              <a:t>Opening hours vary</a:t>
            </a:r>
          </a:p>
          <a:p>
            <a:pPr marL="171450" indent="-171450">
              <a:buFont typeface="Wingdings" panose="05000000000000000000" pitchFamily="2" charset="2"/>
              <a:buChar char="ü"/>
            </a:pPr>
            <a:r>
              <a:rPr lang="en-US" sz="1200" dirty="0">
                <a:solidFill>
                  <a:schemeClr val="tx2"/>
                </a:solidFill>
              </a:rPr>
              <a:t>Price for students: approx. 3 – 6 €</a:t>
            </a:r>
          </a:p>
          <a:p>
            <a:pPr marL="171450" indent="-171450">
              <a:buFont typeface="Wingdings" panose="05000000000000000000" pitchFamily="2" charset="2"/>
              <a:buChar char="ü"/>
            </a:pPr>
            <a:r>
              <a:rPr lang="en-US" sz="1200" dirty="0">
                <a:solidFill>
                  <a:schemeClr val="tx2"/>
                </a:solidFill>
              </a:rPr>
              <a:t>Cashless payment with your student ID card</a:t>
            </a:r>
            <a:endParaRPr lang="en-US" dirty="0">
              <a:solidFill>
                <a:schemeClr val="tx2"/>
              </a:solidFill>
            </a:endParaRPr>
          </a:p>
        </p:txBody>
      </p:sp>
      <p:pic>
        <p:nvPicPr>
          <p:cNvPr id="4" name="Grafik 3">
            <a:extLst>
              <a:ext uri="{FF2B5EF4-FFF2-40B4-BE49-F238E27FC236}">
                <a16:creationId xmlns:a16="http://schemas.microsoft.com/office/drawing/2014/main" id="{E9F947C9-5902-4769-842A-FB75B0B44E19}"/>
              </a:ext>
            </a:extLst>
          </p:cNvPr>
          <p:cNvPicPr>
            <a:picLocks noChangeAspect="1"/>
          </p:cNvPicPr>
          <p:nvPr/>
        </p:nvPicPr>
        <p:blipFill rotWithShape="1">
          <a:blip r:embed="rId3">
            <a:extLst>
              <a:ext uri="{28A0092B-C50C-407E-A947-70E740481C1C}">
                <a14:useLocalDpi xmlns:a14="http://schemas.microsoft.com/office/drawing/2010/main" val="0"/>
              </a:ext>
            </a:extLst>
          </a:blip>
          <a:srcRect b="33094"/>
          <a:stretch/>
        </p:blipFill>
        <p:spPr>
          <a:xfrm>
            <a:off x="4079648" y="891832"/>
            <a:ext cx="4668816" cy="3048248"/>
          </a:xfrm>
          <a:prstGeom prst="rect">
            <a:avLst/>
          </a:prstGeom>
        </p:spPr>
      </p:pic>
      <p:pic>
        <p:nvPicPr>
          <p:cNvPr id="5" name="Grafik 4">
            <a:extLst>
              <a:ext uri="{FF2B5EF4-FFF2-40B4-BE49-F238E27FC236}">
                <a16:creationId xmlns:a16="http://schemas.microsoft.com/office/drawing/2014/main" id="{BF2A5BD1-54AC-488C-A6AE-966057698FC9}"/>
              </a:ext>
            </a:extLst>
          </p:cNvPr>
          <p:cNvPicPr>
            <a:picLocks noChangeAspect="1"/>
          </p:cNvPicPr>
          <p:nvPr/>
        </p:nvPicPr>
        <p:blipFill>
          <a:blip r:embed="rId4"/>
          <a:stretch>
            <a:fillRect/>
          </a:stretch>
        </p:blipFill>
        <p:spPr>
          <a:xfrm>
            <a:off x="2699792" y="2143340"/>
            <a:ext cx="238125" cy="228600"/>
          </a:xfrm>
          <a:prstGeom prst="rect">
            <a:avLst/>
          </a:prstGeom>
        </p:spPr>
      </p:pic>
      <p:sp>
        <p:nvSpPr>
          <p:cNvPr id="16" name="Textfeld 15">
            <a:extLst>
              <a:ext uri="{FF2B5EF4-FFF2-40B4-BE49-F238E27FC236}">
                <a16:creationId xmlns:a16="http://schemas.microsoft.com/office/drawing/2014/main" id="{B4CA25E2-9423-4637-B771-3A816F10DA99}"/>
              </a:ext>
            </a:extLst>
          </p:cNvPr>
          <p:cNvSpPr txBox="1"/>
          <p:nvPr/>
        </p:nvSpPr>
        <p:spPr>
          <a:xfrm>
            <a:off x="5436096" y="4018060"/>
            <a:ext cx="4572000" cy="261610"/>
          </a:xfrm>
          <a:prstGeom prst="rect">
            <a:avLst/>
          </a:prstGeom>
          <a:noFill/>
        </p:spPr>
        <p:txBody>
          <a:bodyPr wrap="square">
            <a:spAutoFit/>
          </a:bodyPr>
          <a:lstStyle/>
          <a:p>
            <a:r>
              <a:rPr lang="de-DE" dirty="0">
                <a:hlinkClick r:id="rId5"/>
              </a:rPr>
              <a:t>Studierendenwerk Göttingen: </a:t>
            </a:r>
            <a:r>
              <a:rPr lang="de-DE" dirty="0" err="1">
                <a:hlinkClick r:id="rId5"/>
              </a:rPr>
              <a:t>Canteens</a:t>
            </a:r>
            <a:endParaRPr lang="de-DE" dirty="0"/>
          </a:p>
        </p:txBody>
      </p:sp>
      <p:sp>
        <p:nvSpPr>
          <p:cNvPr id="7" name="Pfeil: nach rechts 6">
            <a:extLst>
              <a:ext uri="{FF2B5EF4-FFF2-40B4-BE49-F238E27FC236}">
                <a16:creationId xmlns:a16="http://schemas.microsoft.com/office/drawing/2014/main" id="{7DE0F55A-477B-477D-9A4E-5DBEBD59BB26}"/>
              </a:ext>
            </a:extLst>
          </p:cNvPr>
          <p:cNvSpPr/>
          <p:nvPr/>
        </p:nvSpPr>
        <p:spPr>
          <a:xfrm>
            <a:off x="4572000" y="4017414"/>
            <a:ext cx="720080" cy="27297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9555"/>
      </p:ext>
    </p:extLst>
  </p:cSld>
  <p:clrMapOvr>
    <a:masterClrMapping/>
  </p:clrMapOvr>
  <mc:AlternateContent xmlns:mc="http://schemas.openxmlformats.org/markup-compatibility/2006" xmlns:p14="http://schemas.microsoft.com/office/powerpoint/2010/main">
    <mc:Choice Requires="p14">
      <p:transition p14:dur="0" advTm="30896"/>
    </mc:Choice>
    <mc:Fallback xmlns="">
      <p:transition advTm="3089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529001" y="946709"/>
            <a:ext cx="6192822" cy="369332"/>
          </a:xfrm>
        </p:spPr>
        <p:txBody>
          <a:bodyPr/>
          <a:lstStyle/>
          <a:p>
            <a:pPr marL="6697">
              <a:spcBef>
                <a:spcPts val="53"/>
              </a:spcBef>
            </a:pPr>
            <a:r>
              <a:rPr lang="en-US" sz="2400" spc="-5" noProof="0" dirty="0"/>
              <a:t>Mobility </a:t>
            </a:r>
            <a:r>
              <a:rPr lang="en-US" sz="2400" spc="-3" noProof="0" dirty="0"/>
              <a:t>in and around </a:t>
            </a:r>
            <a:r>
              <a:rPr lang="en-US" sz="2400" spc="-8" noProof="0" dirty="0"/>
              <a:t>Göttingen – Go by Bike!</a:t>
            </a:r>
            <a:endParaRPr lang="en-US" sz="2400" spc="-3" noProof="0" dirty="0"/>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22</a:t>
            </a:fld>
            <a:endParaRPr lang="de-DE" dirty="0"/>
          </a:p>
        </p:txBody>
      </p:sp>
      <p:sp>
        <p:nvSpPr>
          <p:cNvPr id="9" name="Textplatzhalter 8"/>
          <p:cNvSpPr>
            <a:spLocks noGrp="1"/>
          </p:cNvSpPr>
          <p:nvPr>
            <p:ph type="body" sz="quarter" idx="12"/>
          </p:nvPr>
        </p:nvSpPr>
        <p:spPr>
          <a:xfrm>
            <a:off x="6721823" y="279677"/>
            <a:ext cx="2129730" cy="369332"/>
          </a:xfrm>
        </p:spPr>
        <p:txBody>
          <a:bodyPr/>
          <a:lstStyle/>
          <a:p>
            <a:r>
              <a:rPr lang="en-US" noProof="0" dirty="0"/>
              <a:t>Göttingen International</a:t>
            </a:r>
          </a:p>
          <a:p>
            <a:endParaRPr lang="en-US" noProof="0" dirty="0"/>
          </a:p>
        </p:txBody>
      </p:sp>
      <p:pic>
        <p:nvPicPr>
          <p:cNvPr id="4098" name="Picture 2" descr="Free San Francisco Woman photo and picture">
            <a:extLst>
              <a:ext uri="{FF2B5EF4-FFF2-40B4-BE49-F238E27FC236}">
                <a16:creationId xmlns:a16="http://schemas.microsoft.com/office/drawing/2014/main" id="{838EA3A0-2F67-44CB-88AE-C24EAFB557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717" y="2026895"/>
            <a:ext cx="2871071" cy="19156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60874705-A825-40CC-A5E7-9A761B30B25A}"/>
              </a:ext>
            </a:extLst>
          </p:cNvPr>
          <p:cNvSpPr txBox="1"/>
          <p:nvPr/>
        </p:nvSpPr>
        <p:spPr>
          <a:xfrm>
            <a:off x="3096459" y="1995686"/>
            <a:ext cx="5289509" cy="2126223"/>
          </a:xfrm>
          <a:prstGeom prst="rect">
            <a:avLst/>
          </a:prstGeom>
          <a:noFill/>
        </p:spPr>
        <p:txBody>
          <a:bodyPr wrap="square" rtlCol="0">
            <a:spAutoFit/>
          </a:bodyPr>
          <a:lstStyle/>
          <a:p>
            <a:pPr marL="866416" lvl="2" indent="-285750">
              <a:spcBef>
                <a:spcPts val="53"/>
              </a:spcBef>
              <a:buFont typeface="Wingdings" panose="05000000000000000000" pitchFamily="2" charset="2"/>
              <a:buChar char="§"/>
            </a:pPr>
            <a:r>
              <a:rPr lang="en-US" sz="1600" dirty="0">
                <a:solidFill>
                  <a:schemeClr val="accent6"/>
                </a:solidFill>
              </a:rPr>
              <a:t>Buy a bike: new or second hand</a:t>
            </a:r>
          </a:p>
          <a:p>
            <a:pPr marL="866416" lvl="2" indent="-285750">
              <a:spcBef>
                <a:spcPts val="53"/>
              </a:spcBef>
              <a:buFont typeface="Wingdings" panose="05000000000000000000" pitchFamily="2" charset="2"/>
              <a:buChar char="§"/>
            </a:pPr>
            <a:r>
              <a:rPr lang="en-US" sz="1600" dirty="0">
                <a:solidFill>
                  <a:schemeClr val="accent6"/>
                </a:solidFill>
              </a:rPr>
              <a:t>Rent a bike via </a:t>
            </a:r>
            <a:r>
              <a:rPr lang="en-US" sz="1600" dirty="0">
                <a:solidFill>
                  <a:schemeClr val="accent6"/>
                </a:solidFill>
                <a:hlinkClick r:id="rId4"/>
              </a:rPr>
              <a:t>Swapfiets</a:t>
            </a:r>
            <a:endParaRPr lang="en-US" sz="1600" dirty="0">
              <a:solidFill>
                <a:schemeClr val="accent6"/>
              </a:solidFill>
            </a:endParaRPr>
          </a:p>
          <a:p>
            <a:pPr marL="1153400" lvl="3" indent="-285750">
              <a:spcBef>
                <a:spcPts val="53"/>
              </a:spcBef>
              <a:buClr>
                <a:schemeClr val="tx2"/>
              </a:buClr>
              <a:buFont typeface="Wingdings" panose="05000000000000000000" pitchFamily="2" charset="2"/>
              <a:buChar char="ü"/>
            </a:pPr>
            <a:r>
              <a:rPr lang="en-US" sz="1600" dirty="0">
                <a:solidFill>
                  <a:schemeClr val="accent6"/>
                </a:solidFill>
              </a:rPr>
              <a:t>Only 17,90 € a month for a bike in good condition</a:t>
            </a:r>
          </a:p>
          <a:p>
            <a:pPr marL="1153400" lvl="3" indent="-285750">
              <a:spcBef>
                <a:spcPts val="53"/>
              </a:spcBef>
              <a:buClr>
                <a:schemeClr val="tx2"/>
              </a:buClr>
              <a:buFont typeface="Wingdings" panose="05000000000000000000" pitchFamily="2" charset="2"/>
              <a:buChar char="ü"/>
            </a:pPr>
            <a:r>
              <a:rPr lang="en-US" sz="1600" dirty="0">
                <a:solidFill>
                  <a:schemeClr val="accent6"/>
                </a:solidFill>
              </a:rPr>
              <a:t>With repair service</a:t>
            </a:r>
          </a:p>
          <a:p>
            <a:pPr marL="1153400" lvl="3" indent="-285750">
              <a:spcBef>
                <a:spcPts val="53"/>
              </a:spcBef>
              <a:buClr>
                <a:schemeClr val="tx2"/>
              </a:buClr>
              <a:buFont typeface="Wingdings" panose="05000000000000000000" pitchFamily="2" charset="2"/>
              <a:buChar char="ü"/>
            </a:pPr>
            <a:r>
              <a:rPr lang="en-US" sz="1600" dirty="0">
                <a:solidFill>
                  <a:schemeClr val="accent6"/>
                </a:solidFill>
              </a:rPr>
              <a:t>49,90 € for an E-Bike</a:t>
            </a:r>
          </a:p>
          <a:p>
            <a:pPr marL="866416" lvl="2" indent="-285750">
              <a:spcBef>
                <a:spcPts val="53"/>
              </a:spcBef>
              <a:buFont typeface="Wingdings" panose="05000000000000000000" pitchFamily="2" charset="2"/>
              <a:buChar char="§"/>
            </a:pPr>
            <a:r>
              <a:rPr lang="en-US" altLang="de-DE" sz="1600" dirty="0">
                <a:solidFill>
                  <a:schemeClr val="accent6"/>
                </a:solidFill>
                <a:hlinkClick r:id="rId5"/>
              </a:rPr>
              <a:t>ADFC bike school </a:t>
            </a:r>
            <a:r>
              <a:rPr lang="en-US" altLang="de-DE" sz="1600" dirty="0">
                <a:solidFill>
                  <a:schemeClr val="accent6"/>
                </a:solidFill>
              </a:rPr>
              <a:t>offers courses for adults </a:t>
            </a:r>
            <a:br>
              <a:rPr lang="en-US" altLang="de-DE" sz="1600" dirty="0">
                <a:solidFill>
                  <a:schemeClr val="accent6"/>
                </a:solidFill>
              </a:rPr>
            </a:br>
            <a:r>
              <a:rPr lang="en-US" altLang="de-DE" sz="1600" dirty="0">
                <a:solidFill>
                  <a:schemeClr val="accent6"/>
                </a:solidFill>
              </a:rPr>
              <a:t>(approx. 100€ fee)</a:t>
            </a:r>
          </a:p>
        </p:txBody>
      </p:sp>
    </p:spTree>
    <p:extLst>
      <p:ext uri="{BB962C8B-B14F-4D97-AF65-F5344CB8AC3E}">
        <p14:creationId xmlns:p14="http://schemas.microsoft.com/office/powerpoint/2010/main" val="259040342"/>
      </p:ext>
    </p:extLst>
  </p:cSld>
  <p:clrMapOvr>
    <a:masterClrMapping/>
  </p:clrMapOvr>
  <mc:AlternateContent xmlns:mc="http://schemas.openxmlformats.org/markup-compatibility/2006" xmlns:p14="http://schemas.microsoft.com/office/powerpoint/2010/main">
    <mc:Choice Requires="p14">
      <p:transition p14:dur="0" advTm="12306"/>
    </mc:Choice>
    <mc:Fallback xmlns="">
      <p:transition advTm="1230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txBox="1">
            <a:spLocks noGrp="1"/>
          </p:cNvSpPr>
          <p:nvPr>
            <p:ph type="body" idx="1"/>
          </p:nvPr>
        </p:nvSpPr>
        <p:spPr>
          <a:xfrm>
            <a:off x="310819" y="1645999"/>
            <a:ext cx="7921325" cy="754900"/>
          </a:xfrm>
        </p:spPr>
        <p:txBody>
          <a:bodyPr/>
          <a:lstStyle/>
          <a:p>
            <a:pPr marL="866416" lvl="2" indent="-285750" algn="l" defTabSz="286984" rtl="0">
              <a:spcBef>
                <a:spcPts val="53"/>
              </a:spcBef>
              <a:buFont typeface="Wingdings" panose="05000000000000000000" pitchFamily="2" charset="2"/>
              <a:buChar char="§"/>
            </a:pPr>
            <a:r>
              <a:rPr lang="en-US" sz="1400" kern="1200" noProof="0" dirty="0">
                <a:solidFill>
                  <a:schemeClr val="accent6"/>
                </a:solidFill>
              </a:rPr>
              <a:t>Ride the </a:t>
            </a:r>
            <a:r>
              <a:rPr lang="en-US" sz="1400" kern="1200" noProof="0" dirty="0">
                <a:solidFill>
                  <a:schemeClr val="tx2"/>
                </a:solidFill>
              </a:rPr>
              <a:t>city buses </a:t>
            </a:r>
            <a:r>
              <a:rPr lang="en-US" sz="1400" kern="1200" noProof="0" dirty="0">
                <a:solidFill>
                  <a:schemeClr val="accent6"/>
                </a:solidFill>
              </a:rPr>
              <a:t>for free</a:t>
            </a:r>
          </a:p>
          <a:p>
            <a:pPr marL="866416" lvl="2" indent="-285750" algn="l" defTabSz="286984" rtl="0">
              <a:spcBef>
                <a:spcPts val="53"/>
              </a:spcBef>
              <a:buFont typeface="Wingdings" panose="05000000000000000000" pitchFamily="2" charset="2"/>
              <a:buChar char="§"/>
            </a:pPr>
            <a:r>
              <a:rPr lang="en-US" sz="1400" kern="1200" dirty="0">
                <a:solidFill>
                  <a:schemeClr val="accent6"/>
                </a:solidFill>
              </a:rPr>
              <a:t>Use the regional and </a:t>
            </a:r>
            <a:r>
              <a:rPr lang="en-US" sz="1400" kern="1200" dirty="0">
                <a:solidFill>
                  <a:schemeClr val="tx2"/>
                </a:solidFill>
              </a:rPr>
              <a:t>local trains </a:t>
            </a:r>
            <a:r>
              <a:rPr lang="en-US" sz="1400" kern="1200" dirty="0">
                <a:solidFill>
                  <a:schemeClr val="accent6"/>
                </a:solidFill>
              </a:rPr>
              <a:t>free of charge </a:t>
            </a:r>
            <a:br>
              <a:rPr lang="en-US" sz="1400" kern="1200" dirty="0">
                <a:solidFill>
                  <a:schemeClr val="accent6"/>
                </a:solidFill>
              </a:rPr>
            </a:br>
            <a:r>
              <a:rPr lang="en-US" sz="1400" kern="1200" dirty="0">
                <a:solidFill>
                  <a:schemeClr val="accent6"/>
                </a:solidFill>
              </a:rPr>
              <a:t>(</a:t>
            </a:r>
            <a:r>
              <a:rPr lang="en-US" sz="1400" kern="1200" dirty="0">
                <a:solidFill>
                  <a:srgbClr val="C00000"/>
                </a:solidFill>
              </a:rPr>
              <a:t>not for use on IC or ICE trains</a:t>
            </a:r>
            <a:r>
              <a:rPr lang="en-US" sz="1400" kern="1200" dirty="0">
                <a:solidFill>
                  <a:schemeClr val="accent6"/>
                </a:solidFill>
              </a:rPr>
              <a:t>)</a:t>
            </a:r>
          </a:p>
          <a:p>
            <a:pPr marL="866416" lvl="2" indent="-285750" algn="l" defTabSz="286984" rtl="0">
              <a:spcBef>
                <a:spcPts val="53"/>
              </a:spcBef>
              <a:buFont typeface="Wingdings" panose="05000000000000000000" pitchFamily="2" charset="2"/>
              <a:buChar char="§"/>
            </a:pPr>
            <a:r>
              <a:rPr lang="en-US" sz="1400" kern="1200" noProof="0" dirty="0">
                <a:solidFill>
                  <a:schemeClr val="accent6"/>
                </a:solidFill>
              </a:rPr>
              <a:t>Download digital ticket on mobile devices or use a chip card</a:t>
            </a:r>
          </a:p>
          <a:p>
            <a:pPr marL="866416" lvl="2" indent="-285750" algn="l" defTabSz="286984" rtl="0">
              <a:spcBef>
                <a:spcPts val="53"/>
              </a:spcBef>
              <a:buFont typeface="Wingdings" panose="05000000000000000000" pitchFamily="2" charset="2"/>
              <a:buChar char="§"/>
            </a:pPr>
            <a:r>
              <a:rPr lang="en-US" sz="1400" kern="1200" noProof="0" dirty="0">
                <a:solidFill>
                  <a:schemeClr val="accent6"/>
                </a:solidFill>
              </a:rPr>
              <a:t>Timetables: </a:t>
            </a:r>
            <a:r>
              <a:rPr lang="de-DE" sz="1400" kern="1200" dirty="0">
                <a:solidFill>
                  <a:schemeClr val="accent6"/>
                </a:solidFill>
                <a:hlinkClick r:id="rId3"/>
              </a:rPr>
              <a:t>https://www.goevb.de/fahrplaene/fahrplaninformationen</a:t>
            </a:r>
            <a:r>
              <a:rPr lang="de-DE" sz="1400" kern="1200" dirty="0">
                <a:solidFill>
                  <a:schemeClr val="accent6"/>
                </a:solidFill>
              </a:rPr>
              <a:t> </a:t>
            </a:r>
            <a:endParaRPr lang="en-US" sz="1400" kern="1200" noProof="0" dirty="0">
              <a:solidFill>
                <a:schemeClr val="accent6"/>
              </a:solidFill>
            </a:endParaRPr>
          </a:p>
          <a:p>
            <a:pPr marL="866416" lvl="2" indent="-285750" algn="l" defTabSz="286984" rtl="0">
              <a:spcBef>
                <a:spcPts val="53"/>
              </a:spcBef>
              <a:buFont typeface="Wingdings" panose="05000000000000000000" pitchFamily="2" charset="2"/>
              <a:buChar char="§"/>
            </a:pPr>
            <a:endParaRPr lang="en-US" sz="1400" kern="1200" noProof="0" dirty="0">
              <a:solidFill>
                <a:schemeClr val="tx2"/>
              </a:solidFill>
            </a:endParaRPr>
          </a:p>
          <a:p>
            <a:pPr marL="6697">
              <a:spcBef>
                <a:spcPts val="55"/>
              </a:spcBef>
            </a:pPr>
            <a:endParaRPr lang="en-US" sz="1400" noProof="0" dirty="0">
              <a:latin typeface="Gill Sans MT"/>
              <a:cs typeface="Gill Sans MT"/>
            </a:endParaRPr>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23</a:t>
            </a:fld>
            <a:endParaRPr lang="de-DE" dirty="0"/>
          </a:p>
        </p:txBody>
      </p:sp>
      <p:sp>
        <p:nvSpPr>
          <p:cNvPr id="9" name="Textplatzhalter 8"/>
          <p:cNvSpPr>
            <a:spLocks noGrp="1"/>
          </p:cNvSpPr>
          <p:nvPr>
            <p:ph type="body" sz="quarter" idx="12"/>
          </p:nvPr>
        </p:nvSpPr>
        <p:spPr>
          <a:xfrm>
            <a:off x="6762750" y="277937"/>
            <a:ext cx="2129730" cy="369332"/>
          </a:xfrm>
        </p:spPr>
        <p:txBody>
          <a:bodyPr/>
          <a:lstStyle/>
          <a:p>
            <a:r>
              <a:rPr lang="en-US" noProof="0" dirty="0"/>
              <a:t>Göttingen International</a:t>
            </a:r>
          </a:p>
          <a:p>
            <a:endParaRPr lang="en-US" noProof="0" dirty="0"/>
          </a:p>
        </p:txBody>
      </p:sp>
      <p:sp>
        <p:nvSpPr>
          <p:cNvPr id="13" name="object 62"/>
          <p:cNvSpPr txBox="1">
            <a:spLocks noGrp="1"/>
          </p:cNvSpPr>
          <p:nvPr>
            <p:ph type="title"/>
          </p:nvPr>
        </p:nvSpPr>
        <p:spPr>
          <a:xfrm>
            <a:off x="539552" y="843654"/>
            <a:ext cx="7623279" cy="347196"/>
          </a:xfrm>
        </p:spPr>
        <p:txBody>
          <a:bodyPr/>
          <a:lstStyle/>
          <a:p>
            <a:pPr marL="6697">
              <a:spcBef>
                <a:spcPts val="53"/>
              </a:spcBef>
            </a:pPr>
            <a:r>
              <a:rPr lang="en-US" sz="2400" spc="-5" noProof="0" dirty="0"/>
              <a:t>Uses for your student ID card</a:t>
            </a:r>
            <a:endParaRPr lang="en-US" sz="2400" spc="-3" noProof="0" dirty="0"/>
          </a:p>
        </p:txBody>
      </p:sp>
      <p:sp>
        <p:nvSpPr>
          <p:cNvPr id="15" name="Textplatzhalter 1"/>
          <p:cNvSpPr txBox="1">
            <a:spLocks/>
          </p:cNvSpPr>
          <p:nvPr/>
        </p:nvSpPr>
        <p:spPr>
          <a:xfrm>
            <a:off x="627407" y="1317506"/>
            <a:ext cx="5811749" cy="307777"/>
          </a:xfrm>
          <a:prstGeom prst="rect">
            <a:avLst/>
          </a:prstGeom>
        </p:spPr>
        <p:txBody>
          <a:bodyPr wrap="square" lIns="0" tIns="0" rIns="0" bIns="0">
            <a:spAutoFit/>
          </a:bodyPr>
          <a:lstStyle>
            <a:lvl1pPr marL="0" indent="269875" defTabSz="266400">
              <a:spcAft>
                <a:spcPts val="377"/>
              </a:spcAft>
              <a:buClr>
                <a:schemeClr val="accent1">
                  <a:lumMod val="40000"/>
                  <a:lumOff val="60000"/>
                </a:schemeClr>
              </a:buClr>
              <a:buSzPct val="104000"/>
              <a:buFont typeface="Wingdings" charset="2"/>
              <a:buChar char="§"/>
              <a:defRPr sz="1500" b="0" i="0" baseline="0">
                <a:solidFill>
                  <a:srgbClr val="595959"/>
                </a:solidFill>
                <a:latin typeface="+mj-lt"/>
                <a:ea typeface="+mn-ea"/>
                <a:cs typeface=""/>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2">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a:buClr>
                <a:schemeClr val="tx2"/>
              </a:buClr>
            </a:pPr>
            <a:r>
              <a:rPr lang="de-DE" sz="2000" b="1" kern="1200" dirty="0"/>
              <a:t>New: </a:t>
            </a:r>
            <a:r>
              <a:rPr lang="de-DE" sz="1400" dirty="0">
                <a:solidFill>
                  <a:schemeClr val="tx2"/>
                </a:solidFill>
                <a:latin typeface="+mn-lt"/>
                <a:cs typeface="+mn-cs"/>
                <a:hlinkClick r:id="rId4">
                  <a:extLst>
                    <a:ext uri="{A12FA001-AC4F-418D-AE19-62706E023703}">
                      <ahyp:hlinkClr xmlns:ahyp="http://schemas.microsoft.com/office/drawing/2018/hyperlinkcolor" val="tx"/>
                    </a:ext>
                  </a:extLst>
                </a:hlinkClick>
              </a:rPr>
              <a:t>Deutschlandsemesterticket</a:t>
            </a:r>
            <a:endParaRPr lang="de-DE" sz="1400" dirty="0">
              <a:solidFill>
                <a:schemeClr val="tx2"/>
              </a:solidFill>
              <a:latin typeface="+mn-lt"/>
              <a:cs typeface="+mn-cs"/>
            </a:endParaRPr>
          </a:p>
        </p:txBody>
      </p:sp>
      <p:sp>
        <p:nvSpPr>
          <p:cNvPr id="16" name="Textplatzhalter 1"/>
          <p:cNvSpPr txBox="1">
            <a:spLocks/>
          </p:cNvSpPr>
          <p:nvPr/>
        </p:nvSpPr>
        <p:spPr>
          <a:xfrm>
            <a:off x="607901" y="2840037"/>
            <a:ext cx="5811749" cy="307777"/>
          </a:xfrm>
          <a:prstGeom prst="rect">
            <a:avLst/>
          </a:prstGeom>
        </p:spPr>
        <p:txBody>
          <a:bodyPr wrap="square" lIns="0" tIns="0" rIns="0" bIns="0">
            <a:spAutoFit/>
          </a:bodyPr>
          <a:lstStyle>
            <a:lvl1pPr marL="0" indent="269875" defTabSz="266400">
              <a:spcAft>
                <a:spcPts val="377"/>
              </a:spcAft>
              <a:buClr>
                <a:schemeClr val="accent1">
                  <a:lumMod val="40000"/>
                  <a:lumOff val="60000"/>
                </a:schemeClr>
              </a:buClr>
              <a:buSzPct val="104000"/>
              <a:buFont typeface="Wingdings" charset="2"/>
              <a:buChar char="§"/>
              <a:defRPr sz="1500" b="0" i="0" baseline="0">
                <a:solidFill>
                  <a:srgbClr val="595959"/>
                </a:solidFill>
                <a:latin typeface="+mj-lt"/>
                <a:ea typeface="+mn-ea"/>
                <a:cs typeface=""/>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2">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a:buClr>
                <a:schemeClr val="tx2"/>
              </a:buClr>
            </a:pPr>
            <a:r>
              <a:rPr lang="de-DE" sz="2000" b="1" kern="1200" dirty="0"/>
              <a:t>Culture ticket</a:t>
            </a:r>
          </a:p>
        </p:txBody>
      </p:sp>
      <p:sp>
        <p:nvSpPr>
          <p:cNvPr id="18" name="object 61"/>
          <p:cNvSpPr txBox="1">
            <a:spLocks/>
          </p:cNvSpPr>
          <p:nvPr/>
        </p:nvSpPr>
        <p:spPr>
          <a:xfrm>
            <a:off x="323083" y="3147814"/>
            <a:ext cx="7921325" cy="1128514"/>
          </a:xfrm>
          <a:prstGeom prst="rect">
            <a:avLst/>
          </a:prstGeom>
        </p:spPr>
        <p:txBody>
          <a:bodyPr wrap="square" lIns="0" tIns="0" rIns="0" bIns="0">
            <a:spAutoFit/>
          </a:bodyPr>
          <a:lstStyle>
            <a:lvl1pPr marL="0" indent="269875" defTabSz="266400">
              <a:spcAft>
                <a:spcPts val="377"/>
              </a:spcAft>
              <a:buClr>
                <a:schemeClr val="accent1">
                  <a:lumMod val="40000"/>
                  <a:lumOff val="60000"/>
                </a:schemeClr>
              </a:buClr>
              <a:buSzPct val="104000"/>
              <a:buFont typeface="Wingdings" charset="2"/>
              <a:buChar char="§"/>
              <a:defRPr sz="1500" b="0" i="0" baseline="0">
                <a:solidFill>
                  <a:srgbClr val="595959"/>
                </a:solidFill>
                <a:latin typeface="+mj-lt"/>
                <a:ea typeface="+mn-ea"/>
                <a:cs typeface=""/>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2">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marL="866416" lvl="2" indent="-285750" algn="l" defTabSz="286984" rtl="0">
              <a:spcBef>
                <a:spcPts val="53"/>
              </a:spcBef>
              <a:buFont typeface="Wingdings" panose="05000000000000000000" pitchFamily="2" charset="2"/>
              <a:buChar char="§"/>
            </a:pPr>
            <a:r>
              <a:rPr lang="en-GB" sz="1400" dirty="0">
                <a:solidFill>
                  <a:schemeClr val="accent6"/>
                </a:solidFill>
                <a:cs typeface="Gill Sans MT"/>
              </a:rPr>
              <a:t>Cultural events in Göttingen free of charge or at reduced rates</a:t>
            </a:r>
          </a:p>
          <a:p>
            <a:pPr marL="866416" lvl="2" indent="-285750" defTabSz="286984">
              <a:spcBef>
                <a:spcPts val="53"/>
              </a:spcBef>
              <a:buFont typeface="Wingdings" panose="05000000000000000000" pitchFamily="2" charset="2"/>
              <a:buChar char="§"/>
            </a:pPr>
            <a:r>
              <a:rPr lang="en-GB" sz="1400" dirty="0">
                <a:solidFill>
                  <a:schemeClr val="accent6"/>
                </a:solidFill>
              </a:rPr>
              <a:t>More information here: </a:t>
            </a:r>
            <a:r>
              <a:rPr lang="en-GB" sz="1400" dirty="0">
                <a:hlinkClick r:id="rId5"/>
              </a:rPr>
              <a:t>Culture Ticket – </a:t>
            </a:r>
            <a:r>
              <a:rPr lang="en-GB" sz="1400" dirty="0" err="1">
                <a:hlinkClick r:id="rId5"/>
              </a:rPr>
              <a:t>AStA</a:t>
            </a:r>
            <a:r>
              <a:rPr lang="en-GB" sz="1400" dirty="0">
                <a:hlinkClick r:id="rId5"/>
              </a:rPr>
              <a:t> der Universität Göttingen</a:t>
            </a:r>
            <a:endParaRPr lang="en-GB" sz="1400" dirty="0"/>
          </a:p>
          <a:p>
            <a:pPr marL="866416" lvl="2" indent="-285750" defTabSz="286984">
              <a:spcBef>
                <a:spcPts val="53"/>
              </a:spcBef>
              <a:buFont typeface="Wingdings" panose="05000000000000000000" pitchFamily="2" charset="2"/>
              <a:buChar char="§"/>
            </a:pPr>
            <a:r>
              <a:rPr lang="en-GB" sz="1400" kern="1200" dirty="0">
                <a:solidFill>
                  <a:schemeClr val="accent6"/>
                </a:solidFill>
              </a:rPr>
              <a:t>You must </a:t>
            </a:r>
            <a:r>
              <a:rPr lang="en-GB" sz="1400" kern="1200" dirty="0">
                <a:solidFill>
                  <a:srgbClr val="C00000"/>
                </a:solidFill>
              </a:rPr>
              <a:t>validate your </a:t>
            </a:r>
            <a:r>
              <a:rPr lang="en-GB" sz="1400" dirty="0">
                <a:solidFill>
                  <a:srgbClr val="C00000"/>
                </a:solidFill>
              </a:rPr>
              <a:t>student ID card </a:t>
            </a:r>
            <a:r>
              <a:rPr lang="en-GB" sz="1400" dirty="0">
                <a:solidFill>
                  <a:schemeClr val="accent6"/>
                </a:solidFill>
              </a:rPr>
              <a:t>every semester to receive discounts. </a:t>
            </a:r>
            <a:endParaRPr lang="en-GB" sz="1400" kern="1200" dirty="0">
              <a:solidFill>
                <a:schemeClr val="accent6"/>
              </a:solidFill>
            </a:endParaRPr>
          </a:p>
          <a:p>
            <a:pPr marL="580666" lvl="2" defTabSz="286984">
              <a:spcBef>
                <a:spcPts val="53"/>
              </a:spcBef>
            </a:pPr>
            <a:endParaRPr lang="en-GB" sz="1400" dirty="0"/>
          </a:p>
          <a:p>
            <a:pPr marL="866416" lvl="2" indent="-285750" algn="l" defTabSz="286984" rtl="0">
              <a:spcBef>
                <a:spcPts val="53"/>
              </a:spcBef>
              <a:buFont typeface="Wingdings" panose="05000000000000000000" pitchFamily="2" charset="2"/>
              <a:buChar char="§"/>
            </a:pPr>
            <a:endParaRPr lang="en-GB" sz="1400" kern="0" dirty="0">
              <a:solidFill>
                <a:schemeClr val="accent6"/>
              </a:solidFill>
              <a:cs typeface="Gill Sans MT"/>
            </a:endParaRPr>
          </a:p>
        </p:txBody>
      </p:sp>
      <p:sp>
        <p:nvSpPr>
          <p:cNvPr id="20" name="object 61">
            <a:extLst>
              <a:ext uri="{FF2B5EF4-FFF2-40B4-BE49-F238E27FC236}">
                <a16:creationId xmlns:a16="http://schemas.microsoft.com/office/drawing/2014/main" id="{EF2F0395-7CBB-4D09-BBAA-CCC628DF4077}"/>
              </a:ext>
            </a:extLst>
          </p:cNvPr>
          <p:cNvSpPr txBox="1">
            <a:spLocks/>
          </p:cNvSpPr>
          <p:nvPr/>
        </p:nvSpPr>
        <p:spPr>
          <a:xfrm>
            <a:off x="310819" y="4283783"/>
            <a:ext cx="7933589" cy="1384311"/>
          </a:xfrm>
          <a:prstGeom prst="rect">
            <a:avLst/>
          </a:prstGeom>
        </p:spPr>
        <p:txBody>
          <a:bodyPr lIns="0" tIns="0" rIns="0" bIns="0"/>
          <a:lstStyle>
            <a:lvl1pPr marL="285750" indent="-285750">
              <a:spcAft>
                <a:spcPts val="377"/>
              </a:spcAft>
              <a:buClr>
                <a:schemeClr val="tx2"/>
              </a:buClr>
              <a:buSzPct val="104000"/>
              <a:buFont typeface="Calibri" panose="020F0502020204030204" pitchFamily="34" charset="0"/>
              <a:buChar char="•"/>
              <a:defRPr sz="2000" b="0" i="0" baseline="0">
                <a:solidFill>
                  <a:schemeClr val="accent6"/>
                </a:solidFill>
                <a:latin typeface="+mj-lt"/>
                <a:ea typeface="+mn-ea"/>
                <a:cs typeface=""/>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marL="866416" lvl="2" indent="-285750" algn="l" defTabSz="286984" rtl="0">
              <a:spcBef>
                <a:spcPts val="53"/>
              </a:spcBef>
              <a:buFont typeface="Wingdings" panose="05000000000000000000" pitchFamily="2" charset="2"/>
              <a:buChar char="§"/>
            </a:pPr>
            <a:endParaRPr lang="en-GB" sz="1400" kern="1200" dirty="0">
              <a:solidFill>
                <a:schemeClr val="accent6"/>
              </a:solidFill>
            </a:endParaRPr>
          </a:p>
          <a:p>
            <a:pPr marL="866416" lvl="2" indent="-285750" algn="l" defTabSz="286984" rtl="0">
              <a:spcBef>
                <a:spcPts val="53"/>
              </a:spcBef>
              <a:buFont typeface="Wingdings" panose="05000000000000000000" pitchFamily="2" charset="2"/>
              <a:buChar char="§"/>
            </a:pPr>
            <a:endParaRPr lang="en-GB" sz="1400" kern="1200" dirty="0">
              <a:solidFill>
                <a:schemeClr val="tx2"/>
              </a:solidFill>
            </a:endParaRPr>
          </a:p>
          <a:p>
            <a:pPr marL="6697" defTabSz="914400">
              <a:spcBef>
                <a:spcPts val="55"/>
              </a:spcBef>
            </a:pPr>
            <a:endParaRPr lang="en-GB" sz="1400" kern="0" dirty="0">
              <a:latin typeface="Gill Sans MT"/>
              <a:cs typeface="Gill Sans MT"/>
            </a:endParaRPr>
          </a:p>
        </p:txBody>
      </p:sp>
      <p:sp>
        <p:nvSpPr>
          <p:cNvPr id="14" name="object 7">
            <a:extLst>
              <a:ext uri="{FF2B5EF4-FFF2-40B4-BE49-F238E27FC236}">
                <a16:creationId xmlns:a16="http://schemas.microsoft.com/office/drawing/2014/main" id="{6A0814AE-97F6-493B-A727-9F0E9B7C1995}"/>
              </a:ext>
            </a:extLst>
          </p:cNvPr>
          <p:cNvSpPr/>
          <p:nvPr/>
        </p:nvSpPr>
        <p:spPr>
          <a:xfrm>
            <a:off x="6419649" y="840063"/>
            <a:ext cx="2472831" cy="1662608"/>
          </a:xfrm>
          <a:prstGeom prst="rect">
            <a:avLst/>
          </a:prstGeom>
          <a:blipFill>
            <a:blip r:embed="rId6" cstate="print"/>
            <a:stretch>
              <a:fillRect/>
            </a:stretch>
          </a:blipFill>
        </p:spPr>
        <p:txBody>
          <a:bodyPr wrap="square" lIns="0" tIns="0" rIns="0" bIns="0" rtlCol="0"/>
          <a:lstStyle/>
          <a:p>
            <a:endParaRPr sz="580" dirty="0"/>
          </a:p>
        </p:txBody>
      </p:sp>
      <p:pic>
        <p:nvPicPr>
          <p:cNvPr id="5122" name="Picture 2">
            <a:extLst>
              <a:ext uri="{FF2B5EF4-FFF2-40B4-BE49-F238E27FC236}">
                <a16:creationId xmlns:a16="http://schemas.microsoft.com/office/drawing/2014/main" id="{CF1ADF58-D9B2-4828-8C0C-FE4705FD75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9185" y="2984959"/>
            <a:ext cx="1921396" cy="96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720508"/>
      </p:ext>
    </p:extLst>
  </p:cSld>
  <p:clrMapOvr>
    <a:masterClrMapping/>
  </p:clrMapOvr>
  <mc:AlternateContent xmlns:mc="http://schemas.openxmlformats.org/markup-compatibility/2006" xmlns:p14="http://schemas.microsoft.com/office/powerpoint/2010/main">
    <mc:Choice Requires="p14">
      <p:transition p14:dur="0" advTm="30896"/>
    </mc:Choice>
    <mc:Fallback xmlns="">
      <p:transition advTm="3089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505143" y="946278"/>
            <a:ext cx="5506080" cy="369332"/>
          </a:xfrm>
        </p:spPr>
        <p:txBody>
          <a:bodyPr/>
          <a:lstStyle/>
          <a:p>
            <a:pPr marL="6697">
              <a:spcBef>
                <a:spcPts val="53"/>
              </a:spcBef>
            </a:pPr>
            <a:r>
              <a:rPr lang="en-US" sz="2400" spc="-5" noProof="0" dirty="0"/>
              <a:t>Excursions</a:t>
            </a:r>
            <a:endParaRPr lang="en-US" sz="2400" spc="-3" noProof="0" dirty="0"/>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24</a:t>
            </a:fld>
            <a:endParaRPr lang="de-DE" dirty="0"/>
          </a:p>
        </p:txBody>
      </p:sp>
      <p:sp>
        <p:nvSpPr>
          <p:cNvPr id="9" name="Textplatzhalter 8"/>
          <p:cNvSpPr>
            <a:spLocks noGrp="1"/>
          </p:cNvSpPr>
          <p:nvPr>
            <p:ph type="body" sz="quarter" idx="12"/>
          </p:nvPr>
        </p:nvSpPr>
        <p:spPr>
          <a:xfrm>
            <a:off x="6762750" y="277937"/>
            <a:ext cx="2129730" cy="369332"/>
          </a:xfrm>
        </p:spPr>
        <p:txBody>
          <a:bodyPr/>
          <a:lstStyle/>
          <a:p>
            <a:r>
              <a:rPr lang="en-US" noProof="0" dirty="0"/>
              <a:t>Göttingen International</a:t>
            </a:r>
          </a:p>
          <a:p>
            <a:endParaRPr lang="en-US" noProof="0" dirty="0"/>
          </a:p>
        </p:txBody>
      </p:sp>
      <p:sp>
        <p:nvSpPr>
          <p:cNvPr id="3" name="Textfeld 2">
            <a:extLst>
              <a:ext uri="{FF2B5EF4-FFF2-40B4-BE49-F238E27FC236}">
                <a16:creationId xmlns:a16="http://schemas.microsoft.com/office/drawing/2014/main" id="{9C61BC1C-A91D-7148-9418-2F1425D32DD1}"/>
              </a:ext>
            </a:extLst>
          </p:cNvPr>
          <p:cNvSpPr txBox="1"/>
          <p:nvPr/>
        </p:nvSpPr>
        <p:spPr>
          <a:xfrm>
            <a:off x="734378" y="1416341"/>
            <a:ext cx="4997599" cy="1451679"/>
          </a:xfrm>
          <a:prstGeom prst="rect">
            <a:avLst/>
          </a:prstGeom>
          <a:noFill/>
        </p:spPr>
        <p:txBody>
          <a:bodyPr wrap="square" rtlCol="0">
            <a:spAutoFit/>
          </a:bodyPr>
          <a:lstStyle/>
          <a:p>
            <a:pPr marL="292447" indent="-285750">
              <a:spcBef>
                <a:spcPts val="53"/>
              </a:spcBef>
              <a:buFont typeface="Wingdings" panose="05000000000000000000" pitchFamily="2" charset="2"/>
              <a:buChar char="v"/>
            </a:pPr>
            <a:r>
              <a:rPr lang="en-US" sz="1600" dirty="0">
                <a:solidFill>
                  <a:srgbClr val="595959"/>
                </a:solidFill>
                <a:latin typeface="+mj-lt"/>
              </a:rPr>
              <a:t>Every semester the </a:t>
            </a:r>
            <a:r>
              <a:rPr lang="en-US" sz="1600" dirty="0">
                <a:solidFill>
                  <a:schemeClr val="tx2"/>
                </a:solidFill>
              </a:rPr>
              <a:t>International Student Office </a:t>
            </a:r>
          </a:p>
          <a:p>
            <a:pPr marL="6697">
              <a:spcBef>
                <a:spcPts val="53"/>
              </a:spcBef>
            </a:pPr>
            <a:r>
              <a:rPr lang="en-US" sz="1600" dirty="0">
                <a:solidFill>
                  <a:srgbClr val="595959"/>
                </a:solidFill>
                <a:latin typeface="+mj-lt"/>
              </a:rPr>
              <a:t>offers excursions, e.g.:</a:t>
            </a:r>
          </a:p>
          <a:p>
            <a:pPr marL="866416" lvl="2" indent="-285750">
              <a:spcBef>
                <a:spcPts val="53"/>
              </a:spcBef>
              <a:spcAft>
                <a:spcPts val="316"/>
              </a:spcAft>
              <a:buSzPct val="104000"/>
              <a:buFont typeface="Wingdings" panose="05000000000000000000" pitchFamily="2" charset="2"/>
              <a:buChar char="§"/>
              <a:tabLst>
                <a:tab pos="428255" algn="l"/>
                <a:tab pos="428589" algn="l"/>
              </a:tabLst>
            </a:pPr>
            <a:r>
              <a:rPr lang="en-US" sz="1600" dirty="0">
                <a:solidFill>
                  <a:schemeClr val="tx2"/>
                </a:solidFill>
              </a:rPr>
              <a:t>Memorial place Buchenwald</a:t>
            </a:r>
          </a:p>
          <a:p>
            <a:pPr marL="866416" lvl="2" indent="-285750">
              <a:spcBef>
                <a:spcPts val="53"/>
              </a:spcBef>
              <a:spcAft>
                <a:spcPts val="316"/>
              </a:spcAft>
              <a:buSzPct val="104000"/>
              <a:buFont typeface="Wingdings" panose="05000000000000000000" pitchFamily="2" charset="2"/>
              <a:buChar char="§"/>
              <a:tabLst>
                <a:tab pos="428255" algn="l"/>
                <a:tab pos="428589" algn="l"/>
              </a:tabLst>
            </a:pPr>
            <a:r>
              <a:rPr lang="en-US" sz="1600" dirty="0">
                <a:solidFill>
                  <a:schemeClr val="tx2"/>
                </a:solidFill>
              </a:rPr>
              <a:t>To the Harz Mountains</a:t>
            </a:r>
          </a:p>
          <a:p>
            <a:pPr marL="866416" lvl="2" indent="-285750">
              <a:spcBef>
                <a:spcPts val="53"/>
              </a:spcBef>
              <a:spcAft>
                <a:spcPts val="316"/>
              </a:spcAft>
              <a:buSzPct val="104000"/>
              <a:buFont typeface="Wingdings" panose="05000000000000000000" pitchFamily="2" charset="2"/>
              <a:buChar char="§"/>
              <a:tabLst>
                <a:tab pos="428255" algn="l"/>
                <a:tab pos="428589" algn="l"/>
              </a:tabLst>
            </a:pPr>
            <a:r>
              <a:rPr lang="en-US" sz="1600" dirty="0">
                <a:solidFill>
                  <a:schemeClr val="tx2"/>
                </a:solidFill>
              </a:rPr>
              <a:t>Borderland Museum </a:t>
            </a:r>
            <a:r>
              <a:rPr lang="en-US" sz="1600" dirty="0" err="1">
                <a:solidFill>
                  <a:schemeClr val="tx2"/>
                </a:solidFill>
              </a:rPr>
              <a:t>Eichsfeld</a:t>
            </a:r>
            <a:endParaRPr lang="en-US" sz="1600" dirty="0">
              <a:solidFill>
                <a:schemeClr val="tx2"/>
              </a:solidFill>
            </a:endParaRPr>
          </a:p>
        </p:txBody>
      </p:sp>
      <p:pic>
        <p:nvPicPr>
          <p:cNvPr id="1026" name="Picture 2" descr="Free Hiking Trail photo and picture">
            <a:extLst>
              <a:ext uri="{FF2B5EF4-FFF2-40B4-BE49-F238E27FC236}">
                <a16:creationId xmlns:a16="http://schemas.microsoft.com/office/drawing/2014/main" id="{B73C69AE-CB52-4878-AC5A-0B6186DE32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9071" y="916457"/>
            <a:ext cx="3213402" cy="2141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a:extLst>
              <a:ext uri="{FF2B5EF4-FFF2-40B4-BE49-F238E27FC236}">
                <a16:creationId xmlns:a16="http://schemas.microsoft.com/office/drawing/2014/main" id="{2454CF26-9C94-45CF-AF73-029B295B07C7}"/>
              </a:ext>
            </a:extLst>
          </p:cNvPr>
          <p:cNvSpPr txBox="1"/>
          <p:nvPr/>
        </p:nvSpPr>
        <p:spPr>
          <a:xfrm>
            <a:off x="734378" y="3243818"/>
            <a:ext cx="4997599" cy="1361911"/>
          </a:xfrm>
          <a:prstGeom prst="rect">
            <a:avLst/>
          </a:prstGeom>
          <a:noFill/>
        </p:spPr>
        <p:txBody>
          <a:bodyPr wrap="square" rtlCol="0">
            <a:spAutoFit/>
          </a:bodyPr>
          <a:lstStyle/>
          <a:p>
            <a:pPr marL="292447" indent="-285750">
              <a:spcBef>
                <a:spcPts val="53"/>
              </a:spcBef>
              <a:buFont typeface="Wingdings" panose="05000000000000000000" pitchFamily="2" charset="2"/>
              <a:buChar char="v"/>
            </a:pPr>
            <a:r>
              <a:rPr lang="en-US" sz="1600" dirty="0">
                <a:solidFill>
                  <a:srgbClr val="595959"/>
                </a:solidFill>
                <a:latin typeface="+mj-lt"/>
              </a:rPr>
              <a:t>These organizations offer excursions as well:</a:t>
            </a:r>
          </a:p>
          <a:p>
            <a:pPr marL="896938" lvl="2" indent="-323850">
              <a:spcAft>
                <a:spcPts val="300"/>
              </a:spcAft>
              <a:buClr>
                <a:schemeClr val="tx2"/>
              </a:buClr>
              <a:buFont typeface="Wingdings" panose="05000000000000000000" pitchFamily="2" charset="2"/>
              <a:buChar char="§"/>
            </a:pPr>
            <a:r>
              <a:rPr lang="de-DE" sz="1600" dirty="0">
                <a:solidFill>
                  <a:schemeClr val="tx2"/>
                </a:solidFill>
              </a:rPr>
              <a:t>ESN: </a:t>
            </a:r>
            <a:r>
              <a:rPr lang="de-DE" sz="1600" dirty="0">
                <a:latin typeface="+mj-lt"/>
                <a:hlinkClick r:id="rId4"/>
              </a:rPr>
              <a:t>https://www.instagram.com/esn.goettingen/</a:t>
            </a:r>
            <a:endParaRPr lang="de-DE" sz="1600" dirty="0">
              <a:latin typeface="+mj-lt"/>
            </a:endParaRPr>
          </a:p>
          <a:p>
            <a:pPr marL="896938" lvl="2" indent="-323850">
              <a:spcAft>
                <a:spcPts val="300"/>
              </a:spcAft>
              <a:buClr>
                <a:schemeClr val="tx2"/>
              </a:buClr>
              <a:buFont typeface="Wingdings" panose="05000000000000000000" pitchFamily="2" charset="2"/>
              <a:buChar char="§"/>
            </a:pPr>
            <a:r>
              <a:rPr lang="de-DE" sz="1600" dirty="0">
                <a:solidFill>
                  <a:schemeClr val="tx2"/>
                </a:solidFill>
              </a:rPr>
              <a:t>DEGIS Göttingen: </a:t>
            </a:r>
            <a:r>
              <a:rPr lang="de-DE" sz="1600" dirty="0">
                <a:latin typeface="+mj-lt"/>
                <a:hlinkClick r:id="rId5"/>
              </a:rPr>
              <a:t>https://www.instagram.com/degis_goettingen/</a:t>
            </a:r>
            <a:endParaRPr lang="de-DE" sz="1600" dirty="0">
              <a:latin typeface="+mj-lt"/>
            </a:endParaRPr>
          </a:p>
        </p:txBody>
      </p:sp>
      <p:sp>
        <p:nvSpPr>
          <p:cNvPr id="12" name="Pfeil: nach rechts 11">
            <a:extLst>
              <a:ext uri="{FF2B5EF4-FFF2-40B4-BE49-F238E27FC236}">
                <a16:creationId xmlns:a16="http://schemas.microsoft.com/office/drawing/2014/main" id="{A2471395-8F6B-457B-A18E-A66C5E47D4C1}"/>
              </a:ext>
            </a:extLst>
          </p:cNvPr>
          <p:cNvSpPr/>
          <p:nvPr/>
        </p:nvSpPr>
        <p:spPr>
          <a:xfrm>
            <a:off x="539552" y="2859782"/>
            <a:ext cx="576064" cy="24255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7D714746-4F48-4828-B43C-718B04BD460A}"/>
              </a:ext>
            </a:extLst>
          </p:cNvPr>
          <p:cNvSpPr txBox="1"/>
          <p:nvPr/>
        </p:nvSpPr>
        <p:spPr>
          <a:xfrm>
            <a:off x="1235606" y="2811782"/>
            <a:ext cx="4572000" cy="338554"/>
          </a:xfrm>
          <a:prstGeom prst="rect">
            <a:avLst/>
          </a:prstGeom>
          <a:noFill/>
        </p:spPr>
        <p:txBody>
          <a:bodyPr wrap="square">
            <a:spAutoFit/>
          </a:bodyPr>
          <a:lstStyle/>
          <a:p>
            <a:r>
              <a:rPr lang="de-DE" sz="1600" dirty="0">
                <a:hlinkClick r:id="rId6"/>
              </a:rPr>
              <a:t>https://www.uni-goettingen.de/en/414659.html</a:t>
            </a:r>
            <a:endParaRPr lang="de-DE" sz="1600" dirty="0"/>
          </a:p>
        </p:txBody>
      </p:sp>
    </p:spTree>
    <p:extLst>
      <p:ext uri="{BB962C8B-B14F-4D97-AF65-F5344CB8AC3E}">
        <p14:creationId xmlns:p14="http://schemas.microsoft.com/office/powerpoint/2010/main" val="3688908478"/>
      </p:ext>
    </p:extLst>
  </p:cSld>
  <p:clrMapOvr>
    <a:masterClrMapping/>
  </p:clrMapOvr>
  <mc:AlternateContent xmlns:mc="http://schemas.openxmlformats.org/markup-compatibility/2006" xmlns:p14="http://schemas.microsoft.com/office/powerpoint/2010/main">
    <mc:Choice Requires="p14">
      <p:transition p14:dur="0" advTm="25813"/>
    </mc:Choice>
    <mc:Fallback xmlns="">
      <p:transition advTm="2581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txBox="1">
            <a:spLocks noGrp="1"/>
          </p:cNvSpPr>
          <p:nvPr>
            <p:ph type="body" idx="1"/>
          </p:nvPr>
        </p:nvSpPr>
        <p:spPr>
          <a:xfrm>
            <a:off x="702155" y="1808968"/>
            <a:ext cx="5294749" cy="1057073"/>
          </a:xfrm>
        </p:spPr>
        <p:txBody>
          <a:bodyPr/>
          <a:lstStyle/>
          <a:p>
            <a:pPr marL="866416" lvl="2" indent="-285750" algn="l" defTabSz="286984" rtl="0">
              <a:spcBef>
                <a:spcPts val="53"/>
              </a:spcBef>
              <a:buFont typeface="Wingdings" panose="05000000000000000000" pitchFamily="2" charset="2"/>
              <a:buChar char="§"/>
            </a:pPr>
            <a:r>
              <a:rPr lang="en-US" sz="1400" kern="1200" dirty="0">
                <a:solidFill>
                  <a:schemeClr val="accent6"/>
                </a:solidFill>
              </a:rPr>
              <a:t>Learn or improve your German </a:t>
            </a:r>
            <a:br>
              <a:rPr lang="en-US" sz="1400" kern="1200" dirty="0">
                <a:solidFill>
                  <a:schemeClr val="accent6"/>
                </a:solidFill>
              </a:rPr>
            </a:br>
            <a:r>
              <a:rPr lang="en-US" sz="1400" kern="1200" dirty="0">
                <a:solidFill>
                  <a:schemeClr val="accent6"/>
                </a:solidFill>
              </a:rPr>
              <a:t>during your studies</a:t>
            </a:r>
          </a:p>
          <a:p>
            <a:pPr marL="866416" lvl="2" indent="-285750" algn="l" defTabSz="286984" rtl="0">
              <a:spcBef>
                <a:spcPts val="53"/>
              </a:spcBef>
              <a:buFont typeface="Wingdings" panose="05000000000000000000" pitchFamily="2" charset="2"/>
              <a:buChar char="§"/>
            </a:pPr>
            <a:r>
              <a:rPr lang="en-US" sz="1400" kern="1200" dirty="0">
                <a:solidFill>
                  <a:schemeClr val="accent6"/>
                </a:solidFill>
              </a:rPr>
              <a:t>Intensive German courses available</a:t>
            </a:r>
          </a:p>
          <a:p>
            <a:pPr marL="866416" lvl="2" indent="-285750" algn="l" defTabSz="286984" rtl="0">
              <a:spcBef>
                <a:spcPts val="53"/>
              </a:spcBef>
              <a:buFont typeface="Wingdings" panose="05000000000000000000" pitchFamily="2" charset="2"/>
              <a:buChar char="§"/>
            </a:pPr>
            <a:r>
              <a:rPr lang="en-US" sz="1400" kern="1200" dirty="0">
                <a:solidFill>
                  <a:schemeClr val="accent6"/>
                </a:solidFill>
              </a:rPr>
              <a:t>Tandem learning</a:t>
            </a:r>
          </a:p>
          <a:p>
            <a:pPr marL="866416" lvl="2" indent="-285750" algn="l" defTabSz="286984" rtl="0">
              <a:spcBef>
                <a:spcPts val="53"/>
              </a:spcBef>
              <a:buFont typeface="Wingdings" panose="05000000000000000000" pitchFamily="2" charset="2"/>
              <a:buChar char="§"/>
            </a:pPr>
            <a:endParaRPr lang="en-US" sz="1400" kern="1200" dirty="0">
              <a:solidFill>
                <a:schemeClr val="accent6"/>
              </a:solidFill>
            </a:endParaRPr>
          </a:p>
          <a:p>
            <a:pPr marL="866416" lvl="2" indent="-285750" algn="l" defTabSz="286984" rtl="0">
              <a:spcBef>
                <a:spcPts val="53"/>
              </a:spcBef>
              <a:buFont typeface="Wingdings" panose="05000000000000000000" pitchFamily="2" charset="2"/>
              <a:buChar char="§"/>
            </a:pPr>
            <a:endParaRPr lang="en-US" sz="1400" kern="1200" dirty="0">
              <a:solidFill>
                <a:schemeClr val="tx2"/>
              </a:solidFill>
            </a:endParaRPr>
          </a:p>
          <a:p>
            <a:pPr marL="6697">
              <a:spcBef>
                <a:spcPts val="55"/>
              </a:spcBef>
            </a:pPr>
            <a:endParaRPr lang="en-US" sz="1400" dirty="0">
              <a:latin typeface="Gill Sans MT"/>
              <a:cs typeface="Gill Sans MT"/>
            </a:endParaRPr>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25</a:t>
            </a:fld>
            <a:endParaRPr lang="de-DE" dirty="0"/>
          </a:p>
        </p:txBody>
      </p:sp>
      <p:sp>
        <p:nvSpPr>
          <p:cNvPr id="9" name="Textplatzhalter 8"/>
          <p:cNvSpPr>
            <a:spLocks noGrp="1"/>
          </p:cNvSpPr>
          <p:nvPr>
            <p:ph type="body" sz="quarter" idx="12"/>
          </p:nvPr>
        </p:nvSpPr>
        <p:spPr>
          <a:xfrm>
            <a:off x="6762750" y="277937"/>
            <a:ext cx="2129730" cy="369332"/>
          </a:xfrm>
        </p:spPr>
        <p:txBody>
          <a:bodyPr/>
          <a:lstStyle/>
          <a:p>
            <a:r>
              <a:rPr lang="en-US" noProof="0" dirty="0"/>
              <a:t>Göttingen International</a:t>
            </a:r>
          </a:p>
          <a:p>
            <a:endParaRPr lang="en-US" noProof="0" dirty="0"/>
          </a:p>
        </p:txBody>
      </p:sp>
      <p:sp>
        <p:nvSpPr>
          <p:cNvPr id="13" name="object 62"/>
          <p:cNvSpPr txBox="1">
            <a:spLocks noGrp="1"/>
          </p:cNvSpPr>
          <p:nvPr>
            <p:ph type="title"/>
          </p:nvPr>
        </p:nvSpPr>
        <p:spPr>
          <a:xfrm>
            <a:off x="501387" y="870089"/>
            <a:ext cx="7623279" cy="369332"/>
          </a:xfrm>
        </p:spPr>
        <p:txBody>
          <a:bodyPr/>
          <a:lstStyle/>
          <a:p>
            <a:pPr marL="6697">
              <a:spcBef>
                <a:spcPts val="53"/>
              </a:spcBef>
            </a:pPr>
            <a:r>
              <a:rPr lang="en-US" sz="2400" spc="-5" noProof="0" dirty="0"/>
              <a:t>Learning languages &amp; soft skills</a:t>
            </a:r>
            <a:endParaRPr lang="en-US" sz="2400" spc="-3" noProof="0" dirty="0"/>
          </a:p>
        </p:txBody>
      </p:sp>
      <p:sp>
        <p:nvSpPr>
          <p:cNvPr id="15" name="Textplatzhalter 1"/>
          <p:cNvSpPr txBox="1">
            <a:spLocks/>
          </p:cNvSpPr>
          <p:nvPr/>
        </p:nvSpPr>
        <p:spPr>
          <a:xfrm>
            <a:off x="702156" y="1323095"/>
            <a:ext cx="4542277" cy="492443"/>
          </a:xfrm>
          <a:prstGeom prst="rect">
            <a:avLst/>
          </a:prstGeom>
        </p:spPr>
        <p:txBody>
          <a:bodyPr wrap="square" lIns="0" tIns="0" rIns="0" bIns="0">
            <a:spAutoFit/>
          </a:bodyPr>
          <a:lstStyle>
            <a:lvl1pPr marL="0" indent="269875" defTabSz="266400">
              <a:spcAft>
                <a:spcPts val="377"/>
              </a:spcAft>
              <a:buClr>
                <a:schemeClr val="accent1">
                  <a:lumMod val="40000"/>
                  <a:lumOff val="60000"/>
                </a:schemeClr>
              </a:buClr>
              <a:buSzPct val="104000"/>
              <a:buFont typeface="Wingdings" charset="2"/>
              <a:buChar char="§"/>
              <a:defRPr sz="1500" b="0" i="0" baseline="0">
                <a:solidFill>
                  <a:srgbClr val="595959"/>
                </a:solidFill>
                <a:latin typeface="+mj-lt"/>
                <a:ea typeface="+mn-ea"/>
                <a:cs typeface=""/>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2">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marL="268288" indent="-268288">
              <a:buClr>
                <a:schemeClr val="tx2"/>
              </a:buClr>
            </a:pPr>
            <a:r>
              <a:rPr lang="en-GB" sz="1600" b="1" dirty="0">
                <a:solidFill>
                  <a:srgbClr val="FFC000"/>
                </a:solidFill>
              </a:rPr>
              <a:t>German as a Foreign Language </a:t>
            </a:r>
            <a:r>
              <a:rPr lang="en-GB" sz="1600" b="1" kern="1200" dirty="0">
                <a:solidFill>
                  <a:schemeClr val="tx1">
                    <a:lumMod val="50000"/>
                    <a:lumOff val="50000"/>
                  </a:schemeClr>
                </a:solidFill>
              </a:rPr>
              <a:t>&amp; the</a:t>
            </a:r>
            <a:br>
              <a:rPr lang="en-GB" sz="1600" b="1" kern="1200" dirty="0">
                <a:solidFill>
                  <a:schemeClr val="tx1">
                    <a:lumMod val="50000"/>
                    <a:lumOff val="50000"/>
                  </a:schemeClr>
                </a:solidFill>
              </a:rPr>
            </a:br>
            <a:r>
              <a:rPr lang="en-GB" sz="1600" b="1" kern="1200" dirty="0">
                <a:solidFill>
                  <a:srgbClr val="92D050"/>
                </a:solidFill>
              </a:rPr>
              <a:t>Institute for Intercultural </a:t>
            </a:r>
            <a:r>
              <a:rPr lang="en-GB" sz="1600" b="1" dirty="0">
                <a:solidFill>
                  <a:srgbClr val="92D050"/>
                </a:solidFill>
              </a:rPr>
              <a:t>Communication </a:t>
            </a:r>
            <a:r>
              <a:rPr lang="en-GB" sz="1600" b="1" dirty="0" err="1">
                <a:solidFill>
                  <a:schemeClr val="tx1">
                    <a:lumMod val="50000"/>
                    <a:lumOff val="50000"/>
                  </a:schemeClr>
                </a:solidFill>
              </a:rPr>
              <a:t>e</a:t>
            </a:r>
            <a:r>
              <a:rPr lang="en-GB" sz="1600" b="1" kern="1200" dirty="0" err="1">
                <a:solidFill>
                  <a:schemeClr val="tx1">
                    <a:lumMod val="50000"/>
                    <a:lumOff val="50000"/>
                  </a:schemeClr>
                </a:solidFill>
              </a:rPr>
              <a:t>.V.</a:t>
            </a:r>
            <a:r>
              <a:rPr lang="en-GB" sz="1600" b="1" kern="1200" dirty="0">
                <a:solidFill>
                  <a:schemeClr val="tx1">
                    <a:lumMod val="50000"/>
                    <a:lumOff val="50000"/>
                  </a:schemeClr>
                </a:solidFill>
              </a:rPr>
              <a:t> (IIK</a:t>
            </a:r>
            <a:r>
              <a:rPr lang="de-DE" sz="1600" b="1" kern="1200" dirty="0">
                <a:solidFill>
                  <a:schemeClr val="tx1">
                    <a:lumMod val="50000"/>
                    <a:lumOff val="50000"/>
                  </a:schemeClr>
                </a:solidFill>
              </a:rPr>
              <a:t>)</a:t>
            </a:r>
          </a:p>
        </p:txBody>
      </p:sp>
      <p:sp>
        <p:nvSpPr>
          <p:cNvPr id="16" name="Textplatzhalter 1"/>
          <p:cNvSpPr txBox="1">
            <a:spLocks/>
          </p:cNvSpPr>
          <p:nvPr/>
        </p:nvSpPr>
        <p:spPr>
          <a:xfrm>
            <a:off x="702155" y="2903590"/>
            <a:ext cx="5811749" cy="246221"/>
          </a:xfrm>
          <a:prstGeom prst="rect">
            <a:avLst/>
          </a:prstGeom>
        </p:spPr>
        <p:txBody>
          <a:bodyPr wrap="square" lIns="0" tIns="0" rIns="0" bIns="0">
            <a:spAutoFit/>
          </a:bodyPr>
          <a:lstStyle>
            <a:defPPr>
              <a:defRPr lang="de-DE"/>
            </a:defPPr>
            <a:lvl1pPr marL="268288" indent="-268288" defTabSz="266400">
              <a:spcAft>
                <a:spcPts val="377"/>
              </a:spcAft>
              <a:buClr>
                <a:schemeClr val="tx2"/>
              </a:buClr>
              <a:buSzPct val="104000"/>
              <a:buFont typeface="Wingdings" charset="2"/>
              <a:buChar char="§"/>
              <a:defRPr sz="1600" b="1" i="0" baseline="0">
                <a:solidFill>
                  <a:srgbClr val="595959"/>
                </a:solidFill>
                <a:latin typeface="+mj-lt"/>
                <a:cs typeface=""/>
              </a:defRPr>
            </a:lvl1pPr>
            <a:lvl2pPr marL="286984"/>
            <a:lvl3pPr marL="573969"/>
            <a:lvl4pPr marL="860953"/>
            <a:lvl5pPr marL="1147938"/>
            <a:lvl6pPr marL="1434922"/>
            <a:lvl7pPr marL="1721907"/>
            <a:lvl8pPr marL="2008891"/>
            <a:lvl9pPr marL="2295876"/>
          </a:lstStyle>
          <a:p>
            <a:r>
              <a:rPr lang="en-GB" dirty="0">
                <a:solidFill>
                  <a:schemeClr val="accent1"/>
                </a:solidFill>
              </a:rPr>
              <a:t>ZESS – Centre for Languages and Transferable Skills</a:t>
            </a:r>
          </a:p>
        </p:txBody>
      </p:sp>
      <p:sp>
        <p:nvSpPr>
          <p:cNvPr id="18" name="object 61"/>
          <p:cNvSpPr txBox="1">
            <a:spLocks/>
          </p:cNvSpPr>
          <p:nvPr/>
        </p:nvSpPr>
        <p:spPr>
          <a:xfrm>
            <a:off x="702155" y="3225685"/>
            <a:ext cx="4746170" cy="1572225"/>
          </a:xfrm>
          <a:prstGeom prst="rect">
            <a:avLst/>
          </a:prstGeom>
        </p:spPr>
        <p:txBody>
          <a:bodyPr wrap="square" lIns="0" tIns="0" rIns="0" bIns="0">
            <a:spAutoFit/>
          </a:bodyPr>
          <a:lstStyle>
            <a:lvl1pPr marL="0" indent="269875" defTabSz="266400">
              <a:spcAft>
                <a:spcPts val="377"/>
              </a:spcAft>
              <a:buClr>
                <a:schemeClr val="accent1">
                  <a:lumMod val="40000"/>
                  <a:lumOff val="60000"/>
                </a:schemeClr>
              </a:buClr>
              <a:buSzPct val="104000"/>
              <a:buFont typeface="Wingdings" charset="2"/>
              <a:buChar char="§"/>
              <a:defRPr sz="1500" b="0" i="0" baseline="0">
                <a:solidFill>
                  <a:srgbClr val="595959"/>
                </a:solidFill>
                <a:latin typeface="+mj-lt"/>
                <a:ea typeface="+mn-ea"/>
                <a:cs typeface=""/>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2">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marL="866416" lvl="2" indent="-285750" defTabSz="286984">
              <a:spcBef>
                <a:spcPts val="53"/>
              </a:spcBef>
              <a:buFont typeface="Wingdings" panose="05000000000000000000" pitchFamily="2" charset="2"/>
              <a:buChar char="§"/>
            </a:pPr>
            <a:r>
              <a:rPr lang="en-GB" sz="1400" dirty="0">
                <a:solidFill>
                  <a:schemeClr val="accent6"/>
                </a:solidFill>
              </a:rPr>
              <a:t>Learn other foreign languages </a:t>
            </a:r>
          </a:p>
          <a:p>
            <a:pPr marL="866416" lvl="2" indent="-285750" defTabSz="286984">
              <a:spcBef>
                <a:spcPts val="53"/>
              </a:spcBef>
              <a:buFont typeface="Wingdings" panose="05000000000000000000" pitchFamily="2" charset="2"/>
              <a:buChar char="§"/>
            </a:pPr>
            <a:r>
              <a:rPr lang="en-GB" sz="1400" dirty="0">
                <a:solidFill>
                  <a:schemeClr val="accent6"/>
                </a:solidFill>
              </a:rPr>
              <a:t>Key competencies (Leadership, communication, social and media skills, etc. )</a:t>
            </a:r>
          </a:p>
          <a:p>
            <a:pPr marL="866416" lvl="2" indent="-285750" defTabSz="286984">
              <a:spcBef>
                <a:spcPts val="53"/>
              </a:spcBef>
              <a:buFont typeface="Wingdings" panose="05000000000000000000" pitchFamily="2" charset="2"/>
              <a:buChar char="§"/>
            </a:pPr>
            <a:r>
              <a:rPr lang="en-GB" sz="1400" dirty="0">
                <a:solidFill>
                  <a:schemeClr val="accent6"/>
                </a:solidFill>
              </a:rPr>
              <a:t>IT courses (Excel, Word, </a:t>
            </a:r>
            <a:r>
              <a:rPr lang="en-GB" sz="1400" dirty="0" err="1">
                <a:solidFill>
                  <a:schemeClr val="accent6"/>
                </a:solidFill>
              </a:rPr>
              <a:t>Powerpoint</a:t>
            </a:r>
            <a:r>
              <a:rPr lang="en-GB" sz="1400" dirty="0">
                <a:solidFill>
                  <a:schemeClr val="accent6"/>
                </a:solidFill>
              </a:rPr>
              <a:t>, etc.)</a:t>
            </a:r>
          </a:p>
          <a:p>
            <a:pPr marL="866416" lvl="2" indent="-285750" defTabSz="286984">
              <a:spcBef>
                <a:spcPts val="53"/>
              </a:spcBef>
              <a:buFont typeface="Wingdings" panose="05000000000000000000" pitchFamily="2" charset="2"/>
              <a:buChar char="§"/>
            </a:pPr>
            <a:endParaRPr lang="en-GB" sz="1400" dirty="0">
              <a:solidFill>
                <a:schemeClr val="accent6"/>
              </a:solidFill>
            </a:endParaRPr>
          </a:p>
          <a:p>
            <a:pPr marL="866416" lvl="2" indent="-285750" algn="l" defTabSz="286984" rtl="0">
              <a:spcBef>
                <a:spcPts val="53"/>
              </a:spcBef>
              <a:buFont typeface="Wingdings" panose="05000000000000000000" pitchFamily="2" charset="2"/>
              <a:buChar char="§"/>
            </a:pPr>
            <a:endParaRPr lang="en-GB" sz="1400" kern="1200" dirty="0">
              <a:solidFill>
                <a:schemeClr val="tx2"/>
              </a:solidFill>
            </a:endParaRPr>
          </a:p>
          <a:p>
            <a:pPr marL="6697">
              <a:spcBef>
                <a:spcPts val="55"/>
              </a:spcBef>
            </a:pPr>
            <a:endParaRPr lang="en-GB" sz="1400" kern="0" dirty="0">
              <a:latin typeface="Gill Sans MT"/>
              <a:cs typeface="Gill Sans MT"/>
            </a:endParaRPr>
          </a:p>
        </p:txBody>
      </p:sp>
      <p:sp>
        <p:nvSpPr>
          <p:cNvPr id="4" name="Pfeil: nach rechts 3">
            <a:extLst>
              <a:ext uri="{FF2B5EF4-FFF2-40B4-BE49-F238E27FC236}">
                <a16:creationId xmlns:a16="http://schemas.microsoft.com/office/drawing/2014/main" id="{13A9D14B-2528-4601-9984-05B0B6185BD0}"/>
              </a:ext>
            </a:extLst>
          </p:cNvPr>
          <p:cNvSpPr/>
          <p:nvPr/>
        </p:nvSpPr>
        <p:spPr>
          <a:xfrm>
            <a:off x="4921846" y="4205837"/>
            <a:ext cx="576064" cy="24255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6146" name="Picture 2" descr="Free Women Beauty photo and picture">
            <a:extLst>
              <a:ext uri="{FF2B5EF4-FFF2-40B4-BE49-F238E27FC236}">
                <a16:creationId xmlns:a16="http://schemas.microsoft.com/office/drawing/2014/main" id="{03DE7857-A586-4E3B-B703-2527AD9AFA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7495" y="1043419"/>
            <a:ext cx="2627034" cy="19702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a:extLst>
              <a:ext uri="{FF2B5EF4-FFF2-40B4-BE49-F238E27FC236}">
                <a16:creationId xmlns:a16="http://schemas.microsoft.com/office/drawing/2014/main" id="{0B03FB95-8C65-42E6-8332-C2E2D27B4E95}"/>
              </a:ext>
            </a:extLst>
          </p:cNvPr>
          <p:cNvSpPr txBox="1"/>
          <p:nvPr/>
        </p:nvSpPr>
        <p:spPr>
          <a:xfrm>
            <a:off x="5547495" y="3332500"/>
            <a:ext cx="608681" cy="670181"/>
          </a:xfrm>
          <a:prstGeom prst="rect">
            <a:avLst/>
          </a:prstGeom>
          <a:solidFill>
            <a:srgbClr val="FFC000"/>
          </a:solidFill>
          <a:effectLst>
            <a:innerShdw blurRad="63500" dist="50800" dir="13500000">
              <a:prstClr val="black">
                <a:alpha val="50000"/>
              </a:prstClr>
            </a:innerShdw>
          </a:effectLst>
        </p:spPr>
        <p:style>
          <a:lnRef idx="0">
            <a:schemeClr val="accent3"/>
          </a:lnRef>
          <a:fillRef idx="3">
            <a:schemeClr val="accent3"/>
          </a:fillRef>
          <a:effectRef idx="3">
            <a:schemeClr val="accent3"/>
          </a:effectRef>
          <a:fontRef idx="minor">
            <a:schemeClr val="lt1"/>
          </a:fontRef>
        </p:style>
        <p:txBody>
          <a:bodyPr wrap="square" tIns="180000" bIns="90000" anchor="ctr" anchorCtr="0">
            <a:spAutoFit/>
          </a:bodyPr>
          <a:lstStyle/>
          <a:p>
            <a:pPr marL="87313" lvl="2" defTabSz="286984" rtl="0">
              <a:spcBef>
                <a:spcPts val="53"/>
              </a:spcBef>
            </a:pPr>
            <a:r>
              <a:rPr lang="de-DE" sz="1400" dirty="0">
                <a:ln w="0"/>
                <a:solidFill>
                  <a:schemeClr val="accent1"/>
                </a:solidFill>
                <a:effectLst>
                  <a:outerShdw blurRad="38100" dist="25400" dir="5400000" algn="ctr" rotWithShape="0">
                    <a:srgbClr val="6E747A">
                      <a:alpha val="43000"/>
                    </a:srgbClr>
                  </a:outerShdw>
                </a:effectLst>
              </a:rPr>
              <a:t>DAF</a:t>
            </a:r>
          </a:p>
          <a:p>
            <a:pPr marL="580666" lvl="2" algn="l" defTabSz="286984" rtl="0">
              <a:spcBef>
                <a:spcPts val="53"/>
              </a:spcBef>
            </a:pPr>
            <a:endParaRPr lang="de-DE" dirty="0">
              <a:ln w="0"/>
              <a:solidFill>
                <a:schemeClr val="accent1"/>
              </a:solidFill>
              <a:effectLst>
                <a:outerShdw blurRad="38100" dist="25400" dir="5400000" algn="ctr" rotWithShape="0">
                  <a:srgbClr val="6E747A">
                    <a:alpha val="43000"/>
                  </a:srgbClr>
                </a:outerShdw>
              </a:effectLst>
            </a:endParaRPr>
          </a:p>
        </p:txBody>
      </p:sp>
      <p:sp>
        <p:nvSpPr>
          <p:cNvPr id="6" name="Textfeld 5">
            <a:extLst>
              <a:ext uri="{FF2B5EF4-FFF2-40B4-BE49-F238E27FC236}">
                <a16:creationId xmlns:a16="http://schemas.microsoft.com/office/drawing/2014/main" id="{E60798C7-A25B-4B57-B1DC-B3B3876654A4}"/>
              </a:ext>
            </a:extLst>
          </p:cNvPr>
          <p:cNvSpPr txBox="1"/>
          <p:nvPr/>
        </p:nvSpPr>
        <p:spPr>
          <a:xfrm>
            <a:off x="5508104" y="4188616"/>
            <a:ext cx="2814368" cy="461665"/>
          </a:xfrm>
          <a:prstGeom prst="rect">
            <a:avLst/>
          </a:prstGeom>
          <a:noFill/>
        </p:spPr>
        <p:txBody>
          <a:bodyPr wrap="square" rtlCol="0">
            <a:spAutoFit/>
          </a:bodyPr>
          <a:lstStyle/>
          <a:p>
            <a:r>
              <a:rPr lang="en-GB" sz="1200" dirty="0">
                <a:solidFill>
                  <a:srgbClr val="C00000"/>
                </a:solidFill>
              </a:rPr>
              <a:t>All courses are free except for IIK courses! Registration is required</a:t>
            </a:r>
          </a:p>
        </p:txBody>
      </p:sp>
      <p:sp>
        <p:nvSpPr>
          <p:cNvPr id="17" name="Textfeld 16">
            <a:extLst>
              <a:ext uri="{FF2B5EF4-FFF2-40B4-BE49-F238E27FC236}">
                <a16:creationId xmlns:a16="http://schemas.microsoft.com/office/drawing/2014/main" id="{15BDCB1E-6DD9-4AFE-AE2B-BAC2AF4F5BE9}"/>
              </a:ext>
            </a:extLst>
          </p:cNvPr>
          <p:cNvSpPr txBox="1"/>
          <p:nvPr/>
        </p:nvSpPr>
        <p:spPr>
          <a:xfrm>
            <a:off x="5364088" y="3030726"/>
            <a:ext cx="4572000" cy="261610"/>
          </a:xfrm>
          <a:prstGeom prst="rect">
            <a:avLst/>
          </a:prstGeom>
          <a:noFill/>
        </p:spPr>
        <p:txBody>
          <a:bodyPr wrap="square">
            <a:spAutoFit/>
          </a:bodyPr>
          <a:lstStyle/>
          <a:p>
            <a:pPr marL="87313" lvl="2" algn="l" defTabSz="286984" rtl="0">
              <a:spcBef>
                <a:spcPts val="53"/>
              </a:spcBef>
            </a:pPr>
            <a:r>
              <a:rPr lang="en-GB" kern="1200" dirty="0">
                <a:solidFill>
                  <a:schemeClr val="accent6"/>
                </a:solidFill>
              </a:rPr>
              <a:t>Participating Organisations:</a:t>
            </a:r>
          </a:p>
        </p:txBody>
      </p:sp>
      <p:sp>
        <p:nvSpPr>
          <p:cNvPr id="21" name="Textfeld 20">
            <a:extLst>
              <a:ext uri="{FF2B5EF4-FFF2-40B4-BE49-F238E27FC236}">
                <a16:creationId xmlns:a16="http://schemas.microsoft.com/office/drawing/2014/main" id="{B6A2928B-09A8-4D08-87EE-EF1D952F70D1}"/>
              </a:ext>
            </a:extLst>
          </p:cNvPr>
          <p:cNvSpPr txBox="1"/>
          <p:nvPr/>
        </p:nvSpPr>
        <p:spPr>
          <a:xfrm>
            <a:off x="6267575" y="3332500"/>
            <a:ext cx="608681" cy="670181"/>
          </a:xfrm>
          <a:prstGeom prst="rect">
            <a:avLst/>
          </a:prstGeom>
          <a:solidFill>
            <a:srgbClr val="92D050"/>
          </a:solidFill>
          <a:effectLst>
            <a:innerShdw blurRad="63500" dist="50800" dir="13500000">
              <a:prstClr val="black">
                <a:alpha val="50000"/>
              </a:prstClr>
            </a:innerShdw>
          </a:effectLst>
        </p:spPr>
        <p:style>
          <a:lnRef idx="0">
            <a:schemeClr val="accent3"/>
          </a:lnRef>
          <a:fillRef idx="3">
            <a:schemeClr val="accent3"/>
          </a:fillRef>
          <a:effectRef idx="3">
            <a:schemeClr val="accent3"/>
          </a:effectRef>
          <a:fontRef idx="minor">
            <a:schemeClr val="lt1"/>
          </a:fontRef>
        </p:style>
        <p:txBody>
          <a:bodyPr wrap="square" tIns="180000" bIns="90000" anchor="ctr" anchorCtr="0">
            <a:spAutoFit/>
          </a:bodyPr>
          <a:lstStyle/>
          <a:p>
            <a:pPr marL="87313" lvl="2" defTabSz="286984" rtl="0">
              <a:spcBef>
                <a:spcPts val="53"/>
              </a:spcBef>
            </a:pPr>
            <a:r>
              <a:rPr lang="de-DE" sz="1400" dirty="0">
                <a:ln w="0"/>
                <a:solidFill>
                  <a:schemeClr val="accent1"/>
                </a:solidFill>
                <a:effectLst>
                  <a:outerShdw blurRad="38100" dist="25400" dir="5400000" algn="ctr" rotWithShape="0">
                    <a:srgbClr val="6E747A">
                      <a:alpha val="43000"/>
                    </a:srgbClr>
                  </a:outerShdw>
                </a:effectLst>
              </a:rPr>
              <a:t>IIK</a:t>
            </a:r>
          </a:p>
          <a:p>
            <a:pPr marL="580666" lvl="2" algn="l" defTabSz="286984" rtl="0">
              <a:spcBef>
                <a:spcPts val="53"/>
              </a:spcBef>
            </a:pPr>
            <a:endParaRPr lang="de-DE" dirty="0">
              <a:ln w="0"/>
              <a:solidFill>
                <a:schemeClr val="accent1"/>
              </a:solidFill>
              <a:effectLst>
                <a:outerShdw blurRad="38100" dist="25400" dir="5400000" algn="ctr" rotWithShape="0">
                  <a:srgbClr val="6E747A">
                    <a:alpha val="43000"/>
                  </a:srgbClr>
                </a:outerShdw>
              </a:effectLst>
            </a:endParaRPr>
          </a:p>
        </p:txBody>
      </p:sp>
      <p:sp>
        <p:nvSpPr>
          <p:cNvPr id="22" name="Textfeld 21">
            <a:extLst>
              <a:ext uri="{FF2B5EF4-FFF2-40B4-BE49-F238E27FC236}">
                <a16:creationId xmlns:a16="http://schemas.microsoft.com/office/drawing/2014/main" id="{1994D136-38AE-48A7-94CB-9BE7D9160770}"/>
              </a:ext>
            </a:extLst>
          </p:cNvPr>
          <p:cNvSpPr txBox="1"/>
          <p:nvPr/>
        </p:nvSpPr>
        <p:spPr>
          <a:xfrm>
            <a:off x="6987655" y="3322757"/>
            <a:ext cx="608681" cy="670181"/>
          </a:xfrm>
          <a:prstGeom prst="rect">
            <a:avLst/>
          </a:prstGeom>
          <a:effectLst>
            <a:innerShdw blurRad="63500" dist="50800" dir="13500000">
              <a:prstClr val="black">
                <a:alpha val="50000"/>
              </a:prstClr>
            </a:innerShdw>
          </a:effectLst>
        </p:spPr>
        <p:style>
          <a:lnRef idx="0">
            <a:schemeClr val="accent3"/>
          </a:lnRef>
          <a:fillRef idx="3">
            <a:schemeClr val="accent3"/>
          </a:fillRef>
          <a:effectRef idx="3">
            <a:schemeClr val="accent3"/>
          </a:effectRef>
          <a:fontRef idx="minor">
            <a:schemeClr val="lt1"/>
          </a:fontRef>
        </p:style>
        <p:txBody>
          <a:bodyPr wrap="square" tIns="180000" bIns="90000" anchor="ctr" anchorCtr="0">
            <a:spAutoFit/>
          </a:bodyPr>
          <a:lstStyle/>
          <a:p>
            <a:pPr marL="87313" lvl="2" defTabSz="286984" rtl="0">
              <a:spcBef>
                <a:spcPts val="53"/>
              </a:spcBef>
            </a:pPr>
            <a:r>
              <a:rPr lang="de-DE" sz="1400" dirty="0">
                <a:ln w="0"/>
                <a:solidFill>
                  <a:schemeClr val="accent1"/>
                </a:solidFill>
                <a:effectLst>
                  <a:outerShdw blurRad="38100" dist="25400" dir="5400000" algn="ctr" rotWithShape="0">
                    <a:srgbClr val="6E747A">
                      <a:alpha val="43000"/>
                    </a:srgbClr>
                  </a:outerShdw>
                </a:effectLst>
              </a:rPr>
              <a:t>ZESS</a:t>
            </a:r>
          </a:p>
          <a:p>
            <a:pPr marL="580666" lvl="2" algn="l" defTabSz="286984" rtl="0">
              <a:spcBef>
                <a:spcPts val="53"/>
              </a:spcBef>
            </a:pPr>
            <a:endParaRPr lang="de-DE"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56860883"/>
      </p:ext>
    </p:extLst>
  </p:cSld>
  <p:clrMapOvr>
    <a:masterClrMapping/>
  </p:clrMapOvr>
  <mc:AlternateContent xmlns:mc="http://schemas.openxmlformats.org/markup-compatibility/2006" xmlns:p14="http://schemas.microsoft.com/office/powerpoint/2010/main">
    <mc:Choice Requires="p14">
      <p:transition p14:dur="0" advTm="30896"/>
    </mc:Choice>
    <mc:Fallback xmlns="">
      <p:transition advTm="3089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B592279-FB9F-479A-B81F-9299F9F1B5CA}"/>
              </a:ext>
            </a:extLst>
          </p:cNvPr>
          <p:cNvSpPr/>
          <p:nvPr/>
        </p:nvSpPr>
        <p:spPr>
          <a:xfrm>
            <a:off x="4499992" y="919050"/>
            <a:ext cx="4200222" cy="37585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AED0643E-EE51-4726-A23C-2B98B0844F54}"/>
              </a:ext>
            </a:extLst>
          </p:cNvPr>
          <p:cNvSpPr>
            <a:spLocks noGrp="1"/>
          </p:cNvSpPr>
          <p:nvPr>
            <p:ph type="title"/>
          </p:nvPr>
        </p:nvSpPr>
        <p:spPr>
          <a:xfrm>
            <a:off x="443786" y="771550"/>
            <a:ext cx="7623279" cy="430887"/>
          </a:xfrm>
        </p:spPr>
        <p:txBody>
          <a:bodyPr/>
          <a:lstStyle/>
          <a:p>
            <a:r>
              <a:rPr lang="de-DE" dirty="0"/>
              <a:t>Foyer International</a:t>
            </a:r>
          </a:p>
        </p:txBody>
      </p:sp>
      <p:sp>
        <p:nvSpPr>
          <p:cNvPr id="3" name="Textplatzhalter 2">
            <a:extLst>
              <a:ext uri="{FF2B5EF4-FFF2-40B4-BE49-F238E27FC236}">
                <a16:creationId xmlns:a16="http://schemas.microsoft.com/office/drawing/2014/main" id="{DC98E2B5-72ED-416E-A8D7-9478345C89E8}"/>
              </a:ext>
            </a:extLst>
          </p:cNvPr>
          <p:cNvSpPr>
            <a:spLocks noGrp="1"/>
          </p:cNvSpPr>
          <p:nvPr>
            <p:ph type="body" idx="1"/>
          </p:nvPr>
        </p:nvSpPr>
        <p:spPr>
          <a:xfrm>
            <a:off x="578822" y="1299428"/>
            <a:ext cx="5811749" cy="671017"/>
          </a:xfrm>
        </p:spPr>
        <p:txBody>
          <a:bodyPr/>
          <a:lstStyle/>
          <a:p>
            <a:pPr marL="0" indent="0">
              <a:spcAft>
                <a:spcPts val="0"/>
              </a:spcAft>
              <a:buNone/>
            </a:pPr>
            <a:r>
              <a:rPr lang="en-GB" dirty="0"/>
              <a:t>Meeting point for students from </a:t>
            </a:r>
          </a:p>
          <a:p>
            <a:pPr marL="0" indent="0">
              <a:spcAft>
                <a:spcPts val="0"/>
              </a:spcAft>
              <a:buNone/>
            </a:pPr>
            <a:r>
              <a:rPr lang="en-GB" dirty="0"/>
              <a:t>all over the world</a:t>
            </a:r>
            <a:r>
              <a:rPr lang="de-DE" dirty="0"/>
              <a:t>: </a:t>
            </a:r>
          </a:p>
        </p:txBody>
      </p:sp>
      <p:sp>
        <p:nvSpPr>
          <p:cNvPr id="4" name="Textplatzhalter 3">
            <a:extLst>
              <a:ext uri="{FF2B5EF4-FFF2-40B4-BE49-F238E27FC236}">
                <a16:creationId xmlns:a16="http://schemas.microsoft.com/office/drawing/2014/main" id="{32B01B1B-8905-4600-8F75-692E80950666}"/>
              </a:ext>
            </a:extLst>
          </p:cNvPr>
          <p:cNvSpPr>
            <a:spLocks noGrp="1"/>
          </p:cNvSpPr>
          <p:nvPr>
            <p:ph type="body" sz="quarter" idx="12"/>
          </p:nvPr>
        </p:nvSpPr>
        <p:spPr/>
        <p:txBody>
          <a:bodyPr/>
          <a:lstStyle/>
          <a:p>
            <a:r>
              <a:rPr lang="en-US" noProof="0" dirty="0"/>
              <a:t>Göttingen International</a:t>
            </a:r>
          </a:p>
          <a:p>
            <a:endParaRPr lang="de-DE" dirty="0"/>
          </a:p>
        </p:txBody>
      </p:sp>
      <p:sp>
        <p:nvSpPr>
          <p:cNvPr id="5" name="Fußzeilenplatzhalter 4">
            <a:extLst>
              <a:ext uri="{FF2B5EF4-FFF2-40B4-BE49-F238E27FC236}">
                <a16:creationId xmlns:a16="http://schemas.microsoft.com/office/drawing/2014/main" id="{11E2B24E-21F8-47CA-9C50-C94CF3AB0E52}"/>
              </a:ext>
            </a:extLst>
          </p:cNvPr>
          <p:cNvSpPr>
            <a:spLocks noGrp="1"/>
          </p:cNvSpPr>
          <p:nvPr>
            <p:ph type="ftr" sz="quarter" idx="3"/>
          </p:nvPr>
        </p:nvSpPr>
        <p:spPr/>
        <p:txBody>
          <a:bodyPr/>
          <a:lstStyle/>
          <a:p>
            <a:pPr defTabSz="286955"/>
            <a:r>
              <a:rPr lang="de-DE">
                <a:solidFill>
                  <a:srgbClr val="005F9B">
                    <a:lumMod val="75000"/>
                  </a:srgbClr>
                </a:solidFill>
                <a:latin typeface="Calibri"/>
              </a:rPr>
              <a:t>Welcome to Göttingen</a:t>
            </a:r>
            <a:endParaRPr lang="de-DE" dirty="0">
              <a:solidFill>
                <a:srgbClr val="005F9B">
                  <a:lumMod val="75000"/>
                </a:srgbClr>
              </a:solidFill>
              <a:latin typeface="Calibri"/>
            </a:endParaRPr>
          </a:p>
        </p:txBody>
      </p:sp>
      <p:sp>
        <p:nvSpPr>
          <p:cNvPr id="6" name="Datumsplatzhalter 5">
            <a:extLst>
              <a:ext uri="{FF2B5EF4-FFF2-40B4-BE49-F238E27FC236}">
                <a16:creationId xmlns:a16="http://schemas.microsoft.com/office/drawing/2014/main" id="{BEB2C7F5-80EC-460B-804F-E187E5BF17F2}"/>
              </a:ext>
            </a:extLst>
          </p:cNvPr>
          <p:cNvSpPr>
            <a:spLocks noGrp="1"/>
          </p:cNvSpPr>
          <p:nvPr>
            <p:ph type="dt" sz="half" idx="2"/>
          </p:nvPr>
        </p:nvSpPr>
        <p:spPr/>
        <p:txBody>
          <a:bodyPr/>
          <a:lstStyle/>
          <a:p>
            <a:pPr defTabSz="286955"/>
            <a:r>
              <a:rPr lang="de-DE">
                <a:solidFill>
                  <a:prstClr val="black">
                    <a:tint val="75000"/>
                  </a:prstClr>
                </a:solidFill>
                <a:latin typeface="Calibri"/>
              </a:rPr>
              <a:t>22.09.2025</a:t>
            </a:r>
            <a:endParaRPr lang="en-US" dirty="0">
              <a:solidFill>
                <a:prstClr val="black">
                  <a:tint val="75000"/>
                </a:prstClr>
              </a:solidFill>
              <a:latin typeface="Calibri"/>
            </a:endParaRPr>
          </a:p>
        </p:txBody>
      </p:sp>
      <p:sp>
        <p:nvSpPr>
          <p:cNvPr id="7" name="Foliennummernplatzhalter 6">
            <a:extLst>
              <a:ext uri="{FF2B5EF4-FFF2-40B4-BE49-F238E27FC236}">
                <a16:creationId xmlns:a16="http://schemas.microsoft.com/office/drawing/2014/main" id="{1E151FC1-D11F-4FD9-9CB5-E36D31419119}"/>
              </a:ext>
            </a:extLst>
          </p:cNvPr>
          <p:cNvSpPr>
            <a:spLocks noGrp="1"/>
          </p:cNvSpPr>
          <p:nvPr>
            <p:ph type="sldNum" sz="quarter" idx="4"/>
          </p:nvPr>
        </p:nvSpPr>
        <p:spPr/>
        <p:txBody>
          <a:bodyPr/>
          <a:lstStyle/>
          <a:p>
            <a:pPr defTabSz="286955"/>
            <a:fld id="{B6F15528-21DE-4FAA-801E-634DDDAF4B2B}" type="slidenum">
              <a:rPr lang="de-DE">
                <a:solidFill>
                  <a:prstClr val="black">
                    <a:tint val="75000"/>
                  </a:prstClr>
                </a:solidFill>
                <a:latin typeface="Calibri"/>
              </a:rPr>
              <a:pPr defTabSz="286955"/>
              <a:t>26</a:t>
            </a:fld>
            <a:endParaRPr lang="de-DE" dirty="0">
              <a:solidFill>
                <a:prstClr val="black">
                  <a:tint val="75000"/>
                </a:prstClr>
              </a:solidFill>
              <a:latin typeface="Calibri"/>
            </a:endParaRPr>
          </a:p>
        </p:txBody>
      </p:sp>
      <p:pic>
        <p:nvPicPr>
          <p:cNvPr id="9" name="Grafik 8">
            <a:extLst>
              <a:ext uri="{FF2B5EF4-FFF2-40B4-BE49-F238E27FC236}">
                <a16:creationId xmlns:a16="http://schemas.microsoft.com/office/drawing/2014/main" id="{8FC7EB73-41BF-4486-AC2A-2A36FF5BB516}"/>
              </a:ext>
            </a:extLst>
          </p:cNvPr>
          <p:cNvPicPr>
            <a:picLocks noChangeAspect="1"/>
          </p:cNvPicPr>
          <p:nvPr/>
        </p:nvPicPr>
        <p:blipFill>
          <a:blip r:embed="rId3"/>
          <a:stretch>
            <a:fillRect/>
          </a:stretch>
        </p:blipFill>
        <p:spPr>
          <a:xfrm>
            <a:off x="6840130" y="1059583"/>
            <a:ext cx="1756005" cy="1817419"/>
          </a:xfrm>
          <a:prstGeom prst="rect">
            <a:avLst/>
          </a:prstGeom>
          <a:ln>
            <a:noFill/>
          </a:ln>
          <a:effectLst>
            <a:outerShdw blurRad="292100" dist="139700" dir="2700000" algn="tl" rotWithShape="0">
              <a:srgbClr val="333333">
                <a:alpha val="65000"/>
              </a:srgbClr>
            </a:outerShdw>
          </a:effectLst>
        </p:spPr>
      </p:pic>
      <p:pic>
        <p:nvPicPr>
          <p:cNvPr id="13" name="Grafik 12">
            <a:extLst>
              <a:ext uri="{FF2B5EF4-FFF2-40B4-BE49-F238E27FC236}">
                <a16:creationId xmlns:a16="http://schemas.microsoft.com/office/drawing/2014/main" id="{51723A67-8C47-4905-95B0-B54104635444}"/>
              </a:ext>
            </a:extLst>
          </p:cNvPr>
          <p:cNvPicPr>
            <a:picLocks noChangeAspect="1"/>
          </p:cNvPicPr>
          <p:nvPr/>
        </p:nvPicPr>
        <p:blipFill>
          <a:blip r:embed="rId4"/>
          <a:stretch>
            <a:fillRect/>
          </a:stretch>
        </p:blipFill>
        <p:spPr>
          <a:xfrm>
            <a:off x="6840130" y="2942317"/>
            <a:ext cx="1756005" cy="1604102"/>
          </a:xfrm>
          <a:prstGeom prst="rect">
            <a:avLst/>
          </a:prstGeom>
          <a:ln>
            <a:noFill/>
          </a:ln>
          <a:effectLst>
            <a:outerShdw blurRad="292100" dist="139700" dir="2700000" algn="tl" rotWithShape="0">
              <a:srgbClr val="333333">
                <a:alpha val="65000"/>
              </a:srgbClr>
            </a:outerShdw>
          </a:effectLst>
        </p:spPr>
      </p:pic>
      <p:pic>
        <p:nvPicPr>
          <p:cNvPr id="15" name="Grafik 14">
            <a:extLst>
              <a:ext uri="{FF2B5EF4-FFF2-40B4-BE49-F238E27FC236}">
                <a16:creationId xmlns:a16="http://schemas.microsoft.com/office/drawing/2014/main" id="{03E40D19-DD3E-4BF1-8C5D-B5C4A2658449}"/>
              </a:ext>
            </a:extLst>
          </p:cNvPr>
          <p:cNvPicPr>
            <a:picLocks noChangeAspect="1"/>
          </p:cNvPicPr>
          <p:nvPr/>
        </p:nvPicPr>
        <p:blipFill>
          <a:blip r:embed="rId5"/>
          <a:stretch>
            <a:fillRect/>
          </a:stretch>
        </p:blipFill>
        <p:spPr>
          <a:xfrm>
            <a:off x="4569391" y="1059583"/>
            <a:ext cx="2160000" cy="1815371"/>
          </a:xfrm>
          <a:prstGeom prst="rect">
            <a:avLst/>
          </a:prstGeom>
          <a:ln>
            <a:noFill/>
          </a:ln>
          <a:effectLst>
            <a:outerShdw blurRad="292100" dist="139700" dir="2700000" algn="tl" rotWithShape="0">
              <a:srgbClr val="333333">
                <a:alpha val="65000"/>
              </a:srgbClr>
            </a:outerShdw>
          </a:effectLst>
        </p:spPr>
      </p:pic>
      <p:pic>
        <p:nvPicPr>
          <p:cNvPr id="17" name="Grafik 16">
            <a:extLst>
              <a:ext uri="{FF2B5EF4-FFF2-40B4-BE49-F238E27FC236}">
                <a16:creationId xmlns:a16="http://schemas.microsoft.com/office/drawing/2014/main" id="{8F85F2FA-2A46-42F5-91E2-E838676DBAA5}"/>
              </a:ext>
            </a:extLst>
          </p:cNvPr>
          <p:cNvPicPr>
            <a:picLocks noChangeAspect="1"/>
          </p:cNvPicPr>
          <p:nvPr/>
        </p:nvPicPr>
        <p:blipFill>
          <a:blip r:embed="rId6"/>
          <a:stretch>
            <a:fillRect/>
          </a:stretch>
        </p:blipFill>
        <p:spPr>
          <a:xfrm>
            <a:off x="4569391" y="2921041"/>
            <a:ext cx="2160000" cy="1633170"/>
          </a:xfrm>
          <a:prstGeom prst="rect">
            <a:avLst/>
          </a:prstGeom>
          <a:ln>
            <a:noFill/>
          </a:ln>
          <a:effectLst>
            <a:outerShdw blurRad="292100" dist="139700" dir="2700000" algn="tl" rotWithShape="0">
              <a:srgbClr val="333333">
                <a:alpha val="65000"/>
              </a:srgbClr>
            </a:outerShdw>
          </a:effectLst>
        </p:spPr>
      </p:pic>
      <p:pic>
        <p:nvPicPr>
          <p:cNvPr id="18" name="Grafik 17">
            <a:extLst>
              <a:ext uri="{FF2B5EF4-FFF2-40B4-BE49-F238E27FC236}">
                <a16:creationId xmlns:a16="http://schemas.microsoft.com/office/drawing/2014/main" id="{CD2CA771-1DEE-4E83-AFDF-E955EE74668C}"/>
              </a:ext>
            </a:extLst>
          </p:cNvPr>
          <p:cNvPicPr>
            <a:picLocks noChangeAspect="1"/>
          </p:cNvPicPr>
          <p:nvPr/>
        </p:nvPicPr>
        <p:blipFill>
          <a:blip r:embed="rId7"/>
          <a:stretch>
            <a:fillRect/>
          </a:stretch>
        </p:blipFill>
        <p:spPr>
          <a:xfrm>
            <a:off x="539552" y="4249415"/>
            <a:ext cx="482575" cy="482575"/>
          </a:xfrm>
          <a:prstGeom prst="rect">
            <a:avLst/>
          </a:prstGeom>
        </p:spPr>
      </p:pic>
      <p:sp>
        <p:nvSpPr>
          <p:cNvPr id="10" name="Textfeld 9">
            <a:extLst>
              <a:ext uri="{FF2B5EF4-FFF2-40B4-BE49-F238E27FC236}">
                <a16:creationId xmlns:a16="http://schemas.microsoft.com/office/drawing/2014/main" id="{EF15BE26-9A5A-402F-B34E-66963F7A8864}"/>
              </a:ext>
            </a:extLst>
          </p:cNvPr>
          <p:cNvSpPr txBox="1"/>
          <p:nvPr/>
        </p:nvSpPr>
        <p:spPr>
          <a:xfrm>
            <a:off x="547865" y="2093823"/>
            <a:ext cx="3376063" cy="2062103"/>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defRPr/>
            </a:pPr>
            <a:r>
              <a:rPr lang="en-US" sz="1600" kern="100">
                <a:solidFill>
                  <a:schemeClr val="tx2"/>
                </a:solidFill>
                <a:effectLst/>
                <a:ea typeface="Times New Roman" panose="02020603050405020304" pitchFamily="18" charset="0"/>
                <a:cs typeface="Times New Roman" panose="02020603050405020304" pitchFamily="18" charset="0"/>
              </a:rPr>
              <a:t>Theater Workshop</a:t>
            </a:r>
          </a:p>
          <a:p>
            <a:pPr marL="285750" indent="-285750">
              <a:buFont typeface="Arial" panose="020B0604020202020204" pitchFamily="34" charset="0"/>
              <a:buChar char="•"/>
              <a:defRPr/>
            </a:pPr>
            <a:r>
              <a:rPr lang="en-US" sz="1600" kern="100" dirty="0" err="1">
                <a:solidFill>
                  <a:schemeClr val="tx2"/>
                </a:solidFill>
                <a:ea typeface="Times New Roman" panose="02020603050405020304" pitchFamily="18" charset="0"/>
                <a:cs typeface="Times New Roman" panose="02020603050405020304" pitchFamily="18" charset="0"/>
              </a:rPr>
              <a:t>Typisch</a:t>
            </a:r>
            <a:r>
              <a:rPr lang="en-US" sz="1600" kern="100" dirty="0">
                <a:solidFill>
                  <a:schemeClr val="tx2"/>
                </a:solidFill>
                <a:ea typeface="Times New Roman" panose="02020603050405020304" pitchFamily="18" charset="0"/>
                <a:cs typeface="Times New Roman" panose="02020603050405020304" pitchFamily="18" charset="0"/>
              </a:rPr>
              <a:t> Deutsch!?</a:t>
            </a:r>
          </a:p>
          <a:p>
            <a:pPr marL="285750" indent="-285750">
              <a:buFont typeface="Arial" panose="020B0604020202020204" pitchFamily="34" charset="0"/>
              <a:buChar char="•"/>
              <a:defRPr/>
            </a:pPr>
            <a:r>
              <a:rPr lang="en-US" sz="1600" kern="100" dirty="0">
                <a:solidFill>
                  <a:schemeClr val="tx2"/>
                </a:solidFill>
                <a:effectLst/>
                <a:ea typeface="Times New Roman" panose="02020603050405020304" pitchFamily="18" charset="0"/>
                <a:cs typeface="Times New Roman" panose="02020603050405020304" pitchFamily="18" charset="0"/>
              </a:rPr>
              <a:t>Chinese Workshop</a:t>
            </a:r>
          </a:p>
          <a:p>
            <a:pPr marL="285750" indent="-285750">
              <a:buFont typeface="Arial" panose="020B0604020202020204" pitchFamily="34" charset="0"/>
              <a:buChar char="•"/>
              <a:defRPr/>
            </a:pPr>
            <a:r>
              <a:rPr lang="en-US" sz="1600" kern="100" dirty="0">
                <a:solidFill>
                  <a:schemeClr val="tx2"/>
                </a:solidFill>
                <a:ea typeface="Times New Roman" panose="02020603050405020304" pitchFamily="18" charset="0"/>
                <a:cs typeface="Times New Roman" panose="02020603050405020304" pitchFamily="18" charset="0"/>
              </a:rPr>
              <a:t>Drawing Workshop</a:t>
            </a:r>
            <a:endParaRPr lang="en-US" sz="1600" kern="100" dirty="0">
              <a:solidFill>
                <a:schemeClr val="tx2"/>
              </a:solidFill>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600" kern="100" dirty="0" err="1">
                <a:solidFill>
                  <a:schemeClr val="tx2"/>
                </a:solidFill>
                <a:ea typeface="Times New Roman" panose="02020603050405020304" pitchFamily="18" charset="0"/>
                <a:cs typeface="Times New Roman" panose="02020603050405020304" pitchFamily="18" charset="0"/>
              </a:rPr>
              <a:t>Selfdefense</a:t>
            </a:r>
            <a:r>
              <a:rPr lang="en-US" sz="1600" kern="100" dirty="0">
                <a:solidFill>
                  <a:schemeClr val="tx2"/>
                </a:solidFill>
                <a:ea typeface="Times New Roman" panose="02020603050405020304" pitchFamily="18" charset="0"/>
                <a:cs typeface="Times New Roman" panose="02020603050405020304" pitchFamily="18" charset="0"/>
              </a:rPr>
              <a:t> Workshop</a:t>
            </a:r>
          </a:p>
          <a:p>
            <a:pPr marL="285750" indent="-285750">
              <a:buFont typeface="Arial" panose="020B0604020202020204" pitchFamily="34" charset="0"/>
              <a:buChar char="•"/>
              <a:defRPr/>
            </a:pPr>
            <a:r>
              <a:rPr lang="en-US" sz="1600" kern="100" dirty="0">
                <a:solidFill>
                  <a:schemeClr val="tx2"/>
                </a:solidFill>
                <a:ea typeface="Times New Roman" panose="02020603050405020304" pitchFamily="18" charset="0"/>
                <a:cs typeface="Times New Roman" panose="02020603050405020304" pitchFamily="18" charset="0"/>
              </a:rPr>
              <a:t>Cooking, games and quiz events</a:t>
            </a:r>
          </a:p>
          <a:p>
            <a:pPr marL="285750" indent="-285750">
              <a:buFont typeface="Arial" panose="020B0604020202020204" pitchFamily="34" charset="0"/>
              <a:buChar char="•"/>
              <a:defRPr/>
            </a:pPr>
            <a:r>
              <a:rPr lang="en-US" sz="1600" kern="100" dirty="0">
                <a:solidFill>
                  <a:schemeClr val="tx2"/>
                </a:solidFill>
                <a:ea typeface="Times New Roman" panose="02020603050405020304" pitchFamily="18" charset="0"/>
                <a:cs typeface="Times New Roman" panose="02020603050405020304" pitchFamily="18" charset="0"/>
              </a:rPr>
              <a:t>Lifehacks &amp; Mental Health</a:t>
            </a:r>
          </a:p>
          <a:p>
            <a:pPr marL="285750" indent="-285750">
              <a:buFont typeface="Arial" panose="020B0604020202020204" pitchFamily="34" charset="0"/>
              <a:buChar char="•"/>
              <a:defRPr/>
            </a:pPr>
            <a:r>
              <a:rPr lang="en-US" sz="1600" kern="100" dirty="0">
                <a:solidFill>
                  <a:schemeClr val="tx2"/>
                </a:solidFill>
                <a:ea typeface="Times New Roman" panose="02020603050405020304" pitchFamily="18" charset="0"/>
                <a:cs typeface="Times New Roman" panose="02020603050405020304" pitchFamily="18" charset="0"/>
              </a:rPr>
              <a:t>Intercultural Events</a:t>
            </a:r>
            <a:endParaRPr lang="en-US" sz="1600" dirty="0">
              <a:solidFill>
                <a:schemeClr val="tx2"/>
              </a:solidFill>
            </a:endParaRPr>
          </a:p>
        </p:txBody>
      </p:sp>
      <p:sp>
        <p:nvSpPr>
          <p:cNvPr id="11" name="Textfeld 10">
            <a:extLst>
              <a:ext uri="{FF2B5EF4-FFF2-40B4-BE49-F238E27FC236}">
                <a16:creationId xmlns:a16="http://schemas.microsoft.com/office/drawing/2014/main" id="{8FE29543-CB9A-B754-7297-0D08E9C35BE3}"/>
              </a:ext>
            </a:extLst>
          </p:cNvPr>
          <p:cNvSpPr txBox="1"/>
          <p:nvPr/>
        </p:nvSpPr>
        <p:spPr>
          <a:xfrm>
            <a:off x="1017259" y="4338767"/>
            <a:ext cx="2592287" cy="430887"/>
          </a:xfrm>
          <a:prstGeom prst="rect">
            <a:avLst/>
          </a:prstGeom>
          <a:noFill/>
        </p:spPr>
        <p:txBody>
          <a:bodyPr wrap="square" rtlCol="0">
            <a:spAutoFit/>
          </a:bodyPr>
          <a:lstStyle/>
          <a:p>
            <a:r>
              <a:rPr lang="de-DE" dirty="0" err="1">
                <a:solidFill>
                  <a:srgbClr val="555555"/>
                </a:solidFill>
                <a:effectLst/>
                <a:highlight>
                  <a:srgbClr val="FFFF00"/>
                </a:highlight>
              </a:rPr>
              <a:t>Don‘t</a:t>
            </a:r>
            <a:r>
              <a:rPr lang="de-DE" dirty="0">
                <a:solidFill>
                  <a:srgbClr val="555555"/>
                </a:solidFill>
                <a:effectLst/>
                <a:highlight>
                  <a:srgbClr val="FFFF00"/>
                </a:highlight>
              </a:rPr>
              <a:t> </a:t>
            </a:r>
            <a:r>
              <a:rPr lang="de-DE" dirty="0" err="1">
                <a:solidFill>
                  <a:srgbClr val="555555"/>
                </a:solidFill>
                <a:effectLst/>
                <a:highlight>
                  <a:srgbClr val="FFFF00"/>
                </a:highlight>
              </a:rPr>
              <a:t>want</a:t>
            </a:r>
            <a:r>
              <a:rPr lang="de-DE" dirty="0">
                <a:solidFill>
                  <a:srgbClr val="555555"/>
                </a:solidFill>
                <a:effectLst/>
                <a:highlight>
                  <a:srgbClr val="FFFF00"/>
                </a:highlight>
              </a:rPr>
              <a:t> </a:t>
            </a:r>
            <a:r>
              <a:rPr lang="de-DE" dirty="0" err="1">
                <a:solidFill>
                  <a:srgbClr val="555555"/>
                </a:solidFill>
                <a:effectLst/>
                <a:highlight>
                  <a:srgbClr val="FFFF00"/>
                </a:highlight>
              </a:rPr>
              <a:t>to</a:t>
            </a:r>
            <a:r>
              <a:rPr lang="de-DE" dirty="0">
                <a:solidFill>
                  <a:srgbClr val="555555"/>
                </a:solidFill>
                <a:effectLst/>
                <a:highlight>
                  <a:srgbClr val="FFFF00"/>
                </a:highlight>
              </a:rPr>
              <a:t> miss </a:t>
            </a:r>
            <a:r>
              <a:rPr lang="de-DE" dirty="0" err="1">
                <a:solidFill>
                  <a:srgbClr val="555555"/>
                </a:solidFill>
                <a:effectLst/>
                <a:highlight>
                  <a:srgbClr val="FFFF00"/>
                </a:highlight>
              </a:rPr>
              <a:t>it</a:t>
            </a:r>
            <a:r>
              <a:rPr lang="de-DE" dirty="0">
                <a:solidFill>
                  <a:srgbClr val="555555"/>
                </a:solidFill>
                <a:highlight>
                  <a:srgbClr val="FFFF00"/>
                </a:highlight>
              </a:rPr>
              <a:t>? </a:t>
            </a:r>
            <a:r>
              <a:rPr lang="de-DE" dirty="0" err="1">
                <a:solidFill>
                  <a:srgbClr val="555555"/>
                </a:solidFill>
                <a:highlight>
                  <a:srgbClr val="FFFF00"/>
                </a:highlight>
              </a:rPr>
              <a:t>Then</a:t>
            </a:r>
            <a:r>
              <a:rPr lang="de-DE" dirty="0">
                <a:solidFill>
                  <a:srgbClr val="555555"/>
                </a:solidFill>
                <a:highlight>
                  <a:srgbClr val="FFFF00"/>
                </a:highlight>
              </a:rPr>
              <a:t> follow </a:t>
            </a:r>
            <a:r>
              <a:rPr lang="de-DE" dirty="0" err="1">
                <a:solidFill>
                  <a:srgbClr val="555555"/>
                </a:solidFill>
                <a:highlight>
                  <a:srgbClr val="FFFF00"/>
                </a:highlight>
              </a:rPr>
              <a:t>us</a:t>
            </a:r>
            <a:r>
              <a:rPr lang="de-DE" dirty="0">
                <a:solidFill>
                  <a:srgbClr val="555555"/>
                </a:solidFill>
                <a:highlight>
                  <a:srgbClr val="FFFF00"/>
                </a:highlight>
              </a:rPr>
              <a:t> on Instagram! </a:t>
            </a:r>
            <a:r>
              <a:rPr lang="de-DE" dirty="0">
                <a:solidFill>
                  <a:srgbClr val="555555"/>
                </a:solidFill>
                <a:highlight>
                  <a:srgbClr val="FFFF00"/>
                </a:highlight>
                <a:hlinkClick r:id="rId8"/>
              </a:rPr>
              <a:t>@</a:t>
            </a:r>
            <a:r>
              <a:rPr lang="de-DE" i="0" dirty="0">
                <a:solidFill>
                  <a:srgbClr val="262626"/>
                </a:solidFill>
                <a:effectLst/>
                <a:highlight>
                  <a:srgbClr val="FFFF00"/>
                </a:highlight>
                <a:hlinkClick r:id="rId8"/>
              </a:rPr>
              <a:t>ugoe.international</a:t>
            </a:r>
            <a:endParaRPr lang="de-DE" dirty="0">
              <a:solidFill>
                <a:srgbClr val="555555"/>
              </a:solidFill>
              <a:highlight>
                <a:srgbClr val="FFFF00"/>
              </a:highlight>
            </a:endParaRPr>
          </a:p>
        </p:txBody>
      </p:sp>
    </p:spTree>
    <p:extLst>
      <p:ext uri="{BB962C8B-B14F-4D97-AF65-F5344CB8AC3E}">
        <p14:creationId xmlns:p14="http://schemas.microsoft.com/office/powerpoint/2010/main" val="3790525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9EB99BD5-749A-D178-3E42-AEBD8F8FBA72}"/>
              </a:ext>
            </a:extLst>
          </p:cNvPr>
          <p:cNvSpPr>
            <a:spLocks noGrp="1"/>
          </p:cNvSpPr>
          <p:nvPr>
            <p:ph type="ftr" sz="quarter" idx="3"/>
          </p:nvPr>
        </p:nvSpPr>
        <p:spPr/>
        <p:txBody>
          <a:bodyPr/>
          <a:lstStyle/>
          <a:p>
            <a:r>
              <a:rPr lang="de-DE"/>
              <a:t>Willkommen in Göttingen</a:t>
            </a:r>
            <a:endParaRPr lang="de-DE" dirty="0"/>
          </a:p>
        </p:txBody>
      </p:sp>
      <p:sp>
        <p:nvSpPr>
          <p:cNvPr id="6" name="Datumsplatzhalter 5">
            <a:extLst>
              <a:ext uri="{FF2B5EF4-FFF2-40B4-BE49-F238E27FC236}">
                <a16:creationId xmlns:a16="http://schemas.microsoft.com/office/drawing/2014/main" id="{C5937778-C33A-0D52-C602-F6130B150362}"/>
              </a:ext>
            </a:extLst>
          </p:cNvPr>
          <p:cNvSpPr>
            <a:spLocks noGrp="1"/>
          </p:cNvSpPr>
          <p:nvPr>
            <p:ph type="dt" sz="half" idx="2"/>
          </p:nvPr>
        </p:nvSpPr>
        <p:spPr/>
        <p:txBody>
          <a:bodyPr/>
          <a:lstStyle/>
          <a:p>
            <a:r>
              <a:rPr lang="de-DE"/>
              <a:t>22.09.2025</a:t>
            </a:r>
            <a:endParaRPr lang="en-US" dirty="0"/>
          </a:p>
        </p:txBody>
      </p:sp>
      <p:sp>
        <p:nvSpPr>
          <p:cNvPr id="7" name="Foliennummernplatzhalter 6">
            <a:extLst>
              <a:ext uri="{FF2B5EF4-FFF2-40B4-BE49-F238E27FC236}">
                <a16:creationId xmlns:a16="http://schemas.microsoft.com/office/drawing/2014/main" id="{07CDEB44-888D-EBF2-EDFE-C883EB000BE0}"/>
              </a:ext>
            </a:extLst>
          </p:cNvPr>
          <p:cNvSpPr>
            <a:spLocks noGrp="1"/>
          </p:cNvSpPr>
          <p:nvPr>
            <p:ph type="sldNum" sz="quarter" idx="4"/>
          </p:nvPr>
        </p:nvSpPr>
        <p:spPr/>
        <p:txBody>
          <a:bodyPr/>
          <a:lstStyle/>
          <a:p>
            <a:fld id="{B6F15528-21DE-4FAA-801E-634DDDAF4B2B}" type="slidenum">
              <a:rPr lang="de-DE" smtClean="0"/>
              <a:pPr/>
              <a:t>27</a:t>
            </a:fld>
            <a:endParaRPr lang="de-DE" dirty="0"/>
          </a:p>
        </p:txBody>
      </p:sp>
      <p:sp>
        <p:nvSpPr>
          <p:cNvPr id="8" name="Textplatzhalter 2">
            <a:extLst>
              <a:ext uri="{FF2B5EF4-FFF2-40B4-BE49-F238E27FC236}">
                <a16:creationId xmlns:a16="http://schemas.microsoft.com/office/drawing/2014/main" id="{988B5417-A967-EBEE-397E-E502306894EE}"/>
              </a:ext>
            </a:extLst>
          </p:cNvPr>
          <p:cNvSpPr txBox="1">
            <a:spLocks/>
          </p:cNvSpPr>
          <p:nvPr/>
        </p:nvSpPr>
        <p:spPr>
          <a:xfrm>
            <a:off x="467544" y="1613564"/>
            <a:ext cx="5688631" cy="382122"/>
          </a:xfrm>
          <a:prstGeom prst="rect">
            <a:avLst/>
          </a:prstGeom>
        </p:spPr>
        <p:txBody>
          <a:bodyPr lIns="0" tIns="0" rIns="0" bIns="0"/>
          <a:lstStyle>
            <a:lvl1pPr marL="285750" indent="-285750">
              <a:spcAft>
                <a:spcPts val="377"/>
              </a:spcAft>
              <a:buClr>
                <a:schemeClr val="tx2"/>
              </a:buClr>
              <a:buSzPct val="104000"/>
              <a:buFont typeface="Calibri" panose="020F0502020204030204" pitchFamily="34" charset="0"/>
              <a:buChar char="•"/>
              <a:defRPr sz="2000" b="0" i="0" baseline="0">
                <a:solidFill>
                  <a:schemeClr val="accent6"/>
                </a:solidFill>
                <a:latin typeface="+mj-lt"/>
                <a:ea typeface="+mn-ea"/>
                <a:cs typeface=""/>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marL="0" indent="0" algn="l" defTabSz="914400">
              <a:buFont typeface="Calibri" panose="020F0502020204030204" pitchFamily="34" charset="0"/>
              <a:buNone/>
            </a:pPr>
            <a:r>
              <a:rPr lang="en-US" kern="0">
                <a:solidFill>
                  <a:schemeClr val="tx1">
                    <a:lumMod val="65000"/>
                    <a:lumOff val="35000"/>
                  </a:schemeClr>
                </a:solidFill>
                <a:latin typeface="Calibri" panose="020F0502020204030204" pitchFamily="34" charset="0"/>
              </a:rPr>
              <a:t>Future Skills: Academic Success and Career Start</a:t>
            </a:r>
            <a:endParaRPr lang="en-US" kern="0" dirty="0">
              <a:solidFill>
                <a:schemeClr val="tx1">
                  <a:lumMod val="65000"/>
                  <a:lumOff val="35000"/>
                </a:schemeClr>
              </a:solidFill>
              <a:latin typeface="Calibri" panose="020F0502020204030204" pitchFamily="34" charset="0"/>
            </a:endParaRPr>
          </a:p>
        </p:txBody>
      </p:sp>
      <p:sp>
        <p:nvSpPr>
          <p:cNvPr id="9" name="Textfeld 8">
            <a:extLst>
              <a:ext uri="{FF2B5EF4-FFF2-40B4-BE49-F238E27FC236}">
                <a16:creationId xmlns:a16="http://schemas.microsoft.com/office/drawing/2014/main" id="{1B5DD55C-EBDB-6CC7-B36E-70043E36D6F0}"/>
              </a:ext>
            </a:extLst>
          </p:cNvPr>
          <p:cNvSpPr txBox="1"/>
          <p:nvPr/>
        </p:nvSpPr>
        <p:spPr>
          <a:xfrm>
            <a:off x="467544" y="2093823"/>
            <a:ext cx="5184576" cy="1815882"/>
          </a:xfrm>
          <a:prstGeom prst="rect">
            <a:avLst/>
          </a:prstGeom>
          <a:solidFill>
            <a:schemeClr val="bg1">
              <a:lumMod val="95000"/>
            </a:schemeClr>
          </a:solidFill>
        </p:spPr>
        <p:txBody>
          <a:bodyPr wrap="square" rtlCol="0">
            <a:spAutoFit/>
          </a:bodyPr>
          <a:lstStyle/>
          <a:p>
            <a:pPr marL="285750" marR="0" lvl="0" indent="-285750" algn="l" defTabSz="28696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5F9B"/>
                </a:solidFill>
                <a:latin typeface="Calibri"/>
              </a:rPr>
              <a:t>German Language Courses</a:t>
            </a:r>
          </a:p>
          <a:p>
            <a:pPr marL="285750" indent="-285750">
              <a:buFont typeface="Arial" panose="020B0604020202020204" pitchFamily="34" charset="0"/>
              <a:buChar char="•"/>
              <a:defRPr/>
            </a:pPr>
            <a:r>
              <a:rPr lang="en-US" sz="1600" i="0" dirty="0">
                <a:solidFill>
                  <a:schemeClr val="tx2"/>
                </a:solidFill>
                <a:effectLst/>
              </a:rPr>
              <a:t>Intercultural Trainings</a:t>
            </a:r>
            <a:endParaRPr lang="en-US" sz="1600" dirty="0">
              <a:solidFill>
                <a:srgbClr val="005F9B"/>
              </a:solidFill>
              <a:latin typeface="Calibri"/>
            </a:endParaRPr>
          </a:p>
          <a:p>
            <a:pPr marL="285750" marR="0" lvl="0" indent="-285750" algn="l" defTabSz="28696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dirty="0">
                <a:solidFill>
                  <a:schemeClr val="tx2"/>
                </a:solidFill>
                <a:effectLst/>
              </a:rPr>
              <a:t>Workshops for strengthening language skills in academic and professional contexts</a:t>
            </a:r>
          </a:p>
          <a:p>
            <a:pPr marL="285750" marR="0" lvl="0" indent="-285750" algn="l" defTabSz="28696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chemeClr val="tx2"/>
                </a:solidFill>
                <a:uLnTx/>
                <a:uFillTx/>
                <a:ea typeface="+mn-ea"/>
                <a:cs typeface="+mn-cs"/>
              </a:rPr>
              <a:t>Career events</a:t>
            </a:r>
          </a:p>
          <a:p>
            <a:pPr marL="285750" lvl="0" indent="-285750">
              <a:buFont typeface="Arial" panose="020B0604020202020204" pitchFamily="34" charset="0"/>
              <a:buChar char="•"/>
              <a:defRPr/>
            </a:pPr>
            <a:r>
              <a:rPr lang="en-US" sz="1600" dirty="0">
                <a:solidFill>
                  <a:schemeClr val="tx2"/>
                </a:solidFill>
              </a:rPr>
              <a:t>Start Guides: Counseling &amp; support for w</a:t>
            </a:r>
            <a:r>
              <a:rPr kumimoji="0" lang="en-US" sz="1600" u="none" strike="noStrike" kern="1200" cap="none" spc="0" normalizeH="0" baseline="0" noProof="0" dirty="0" err="1">
                <a:ln>
                  <a:noFill/>
                </a:ln>
                <a:solidFill>
                  <a:schemeClr val="tx2"/>
                </a:solidFill>
                <a:uLnTx/>
                <a:uFillTx/>
                <a:ea typeface="+mn-ea"/>
                <a:cs typeface="+mn-cs"/>
              </a:rPr>
              <a:t>orking</a:t>
            </a:r>
            <a:r>
              <a:rPr kumimoji="0" lang="en-US" sz="1600" u="none" strike="noStrike" kern="1200" cap="none" spc="0" normalizeH="0" baseline="0" noProof="0" dirty="0">
                <a:ln>
                  <a:noFill/>
                </a:ln>
                <a:solidFill>
                  <a:schemeClr val="tx2"/>
                </a:solidFill>
                <a:uLnTx/>
                <a:uFillTx/>
                <a:ea typeface="+mn-ea"/>
                <a:cs typeface="+mn-cs"/>
              </a:rPr>
              <a:t> in 		  Germany</a:t>
            </a:r>
            <a:endParaRPr kumimoji="0" lang="en-US" sz="1600" i="0" u="none" strike="noStrike" kern="1200" cap="none" spc="0" normalizeH="0" baseline="0" noProof="0" dirty="0">
              <a:ln>
                <a:noFill/>
              </a:ln>
              <a:solidFill>
                <a:schemeClr val="tx2"/>
              </a:solidFill>
              <a:effectLst/>
              <a:uLnTx/>
              <a:uFillTx/>
              <a:ea typeface="+mn-ea"/>
              <a:cs typeface="+mn-cs"/>
            </a:endParaRPr>
          </a:p>
        </p:txBody>
      </p:sp>
      <p:pic>
        <p:nvPicPr>
          <p:cNvPr id="10" name="Grafik 9">
            <a:extLst>
              <a:ext uri="{FF2B5EF4-FFF2-40B4-BE49-F238E27FC236}">
                <a16:creationId xmlns:a16="http://schemas.microsoft.com/office/drawing/2014/main" id="{398E940C-174F-E819-E939-5B4B23A43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2067694"/>
            <a:ext cx="1988208" cy="1525811"/>
          </a:xfrm>
          <a:prstGeom prst="rect">
            <a:avLst/>
          </a:prstGeom>
        </p:spPr>
      </p:pic>
      <p:sp>
        <p:nvSpPr>
          <p:cNvPr id="11" name="Textfeld 10">
            <a:extLst>
              <a:ext uri="{FF2B5EF4-FFF2-40B4-BE49-F238E27FC236}">
                <a16:creationId xmlns:a16="http://schemas.microsoft.com/office/drawing/2014/main" id="{513E9850-BA65-4C7C-74F1-EB0503A029F2}"/>
              </a:ext>
            </a:extLst>
          </p:cNvPr>
          <p:cNvSpPr txBox="1"/>
          <p:nvPr/>
        </p:nvSpPr>
        <p:spPr>
          <a:xfrm>
            <a:off x="6256200" y="3723878"/>
            <a:ext cx="2122758" cy="261610"/>
          </a:xfrm>
          <a:prstGeom prst="rect">
            <a:avLst/>
          </a:prstGeom>
          <a:noFill/>
        </p:spPr>
        <p:txBody>
          <a:bodyPr wrap="square">
            <a:spAutoFit/>
          </a:bodyPr>
          <a:lstStyle/>
          <a:p>
            <a:pPr algn="ctr"/>
            <a:r>
              <a:rPr lang="de-DE" b="1" i="0" dirty="0">
                <a:solidFill>
                  <a:schemeClr val="tx1">
                    <a:lumMod val="50000"/>
                    <a:lumOff val="50000"/>
                  </a:schemeClr>
                </a:solidFill>
                <a:effectLst/>
                <a:hlinkClick r:id="rId3"/>
              </a:rPr>
              <a:t>www.uni-goettingen.de/indigu</a:t>
            </a:r>
            <a:endParaRPr lang="de-DE" b="1" dirty="0">
              <a:solidFill>
                <a:schemeClr val="tx1">
                  <a:lumMod val="50000"/>
                  <a:lumOff val="50000"/>
                </a:schemeClr>
              </a:solidFill>
            </a:endParaRPr>
          </a:p>
        </p:txBody>
      </p:sp>
      <p:sp>
        <p:nvSpPr>
          <p:cNvPr id="12" name="Titel 1">
            <a:extLst>
              <a:ext uri="{FF2B5EF4-FFF2-40B4-BE49-F238E27FC236}">
                <a16:creationId xmlns:a16="http://schemas.microsoft.com/office/drawing/2014/main" id="{4413463D-277E-2BD2-91C9-0D7CFA354A6B}"/>
              </a:ext>
            </a:extLst>
          </p:cNvPr>
          <p:cNvSpPr>
            <a:spLocks noGrp="1"/>
          </p:cNvSpPr>
          <p:nvPr>
            <p:ph type="title"/>
          </p:nvPr>
        </p:nvSpPr>
        <p:spPr>
          <a:xfrm>
            <a:off x="467544" y="988761"/>
            <a:ext cx="7623279" cy="430887"/>
          </a:xfrm>
        </p:spPr>
        <p:txBody>
          <a:bodyPr/>
          <a:lstStyle/>
          <a:p>
            <a:r>
              <a:rPr lang="de-DE" dirty="0" err="1"/>
              <a:t>InDiGU</a:t>
            </a:r>
            <a:r>
              <a:rPr lang="de-DE" dirty="0"/>
              <a:t>-PLUS</a:t>
            </a:r>
          </a:p>
        </p:txBody>
      </p:sp>
      <p:sp>
        <p:nvSpPr>
          <p:cNvPr id="2" name="Textplatzhalter 3">
            <a:extLst>
              <a:ext uri="{FF2B5EF4-FFF2-40B4-BE49-F238E27FC236}">
                <a16:creationId xmlns:a16="http://schemas.microsoft.com/office/drawing/2014/main" id="{78835451-EAB1-CA9E-3537-54A37EB1D0C4}"/>
              </a:ext>
            </a:extLst>
          </p:cNvPr>
          <p:cNvSpPr txBox="1">
            <a:spLocks/>
          </p:cNvSpPr>
          <p:nvPr/>
        </p:nvSpPr>
        <p:spPr>
          <a:xfrm>
            <a:off x="5965034" y="277939"/>
            <a:ext cx="2839641" cy="184666"/>
          </a:xfrm>
          <a:prstGeom prst="rect">
            <a:avLst/>
          </a:prstGeom>
        </p:spPr>
        <p:txBody>
          <a:bodyPr vert="horz"/>
          <a:lstStyle>
            <a:lvl1pPr marL="0" algn="r">
              <a:defRPr sz="1200" baseline="0">
                <a:solidFill>
                  <a:srgbClr val="7F7F7F"/>
                </a:solidFill>
                <a:latin typeface="Calibri"/>
                <a:ea typeface="+mn-ea"/>
                <a:cs typeface="Calibri"/>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defTabSz="914400"/>
            <a:r>
              <a:rPr lang="en-US" kern="0"/>
              <a:t>Göttingen International</a:t>
            </a:r>
          </a:p>
          <a:p>
            <a:pPr defTabSz="914400"/>
            <a:endParaRPr lang="de-DE" kern="0" dirty="0"/>
          </a:p>
        </p:txBody>
      </p:sp>
    </p:spTree>
    <p:extLst>
      <p:ext uri="{BB962C8B-B14F-4D97-AF65-F5344CB8AC3E}">
        <p14:creationId xmlns:p14="http://schemas.microsoft.com/office/powerpoint/2010/main" val="3410598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C46C9BE9-5062-4F44-A58B-827282CA5142}"/>
              </a:ext>
            </a:extLst>
          </p:cNvPr>
          <p:cNvSpPr txBox="1"/>
          <p:nvPr/>
        </p:nvSpPr>
        <p:spPr>
          <a:xfrm>
            <a:off x="4759524" y="3980254"/>
            <a:ext cx="3124844" cy="600164"/>
          </a:xfrm>
          <a:prstGeom prst="rect">
            <a:avLst/>
          </a:prstGeom>
          <a:solidFill>
            <a:schemeClr val="accent5">
              <a:lumMod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a:solidFill>
                  <a:schemeClr val="tx1">
                    <a:lumMod val="65000"/>
                    <a:lumOff val="35000"/>
                  </a:schemeClr>
                </a:solidFill>
              </a:rPr>
              <a:t>For more information, have a look at our website: </a:t>
            </a:r>
            <a:br>
              <a:rPr lang="en-GB">
                <a:solidFill>
                  <a:schemeClr val="tx1">
                    <a:lumMod val="65000"/>
                    <a:lumOff val="35000"/>
                  </a:schemeClr>
                </a:solidFill>
              </a:rPr>
            </a:br>
            <a:r>
              <a:rPr lang="en-GB">
                <a:hlinkClick r:id="rId3"/>
              </a:rPr>
              <a:t>https://www.uni-goettingen.de/en/196392.html</a:t>
            </a:r>
            <a:endParaRPr lang="en-GB"/>
          </a:p>
          <a:p>
            <a:r>
              <a:rPr lang="en-GB">
                <a:solidFill>
                  <a:schemeClr val="bg1">
                    <a:lumMod val="50000"/>
                  </a:schemeClr>
                </a:solidFill>
              </a:rPr>
              <a:t> </a:t>
            </a:r>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28</a:t>
            </a:fld>
            <a:endParaRPr lang="de-DE" dirty="0"/>
          </a:p>
        </p:txBody>
      </p:sp>
      <p:sp>
        <p:nvSpPr>
          <p:cNvPr id="2" name="Textfeld 1"/>
          <p:cNvSpPr txBox="1"/>
          <p:nvPr/>
        </p:nvSpPr>
        <p:spPr>
          <a:xfrm>
            <a:off x="403767" y="843558"/>
            <a:ext cx="5184576" cy="461665"/>
          </a:xfrm>
          <a:prstGeom prst="rect">
            <a:avLst/>
          </a:prstGeom>
          <a:noFill/>
        </p:spPr>
        <p:txBody>
          <a:bodyPr wrap="square" rtlCol="0">
            <a:spAutoFit/>
          </a:bodyPr>
          <a:lstStyle/>
          <a:p>
            <a:r>
              <a:rPr lang="en-US" sz="2400" spc="-3" dirty="0">
                <a:solidFill>
                  <a:schemeClr val="tx2"/>
                </a:solidFill>
                <a:latin typeface="+mj-lt"/>
                <a:ea typeface="+mj-ea"/>
                <a:cs typeface="DINPro"/>
              </a:rPr>
              <a:t>Meet friends</a:t>
            </a:r>
          </a:p>
        </p:txBody>
      </p:sp>
      <p:sp>
        <p:nvSpPr>
          <p:cNvPr id="5" name="Rechteck 4"/>
          <p:cNvSpPr/>
          <p:nvPr/>
        </p:nvSpPr>
        <p:spPr>
          <a:xfrm>
            <a:off x="-312221" y="3464047"/>
            <a:ext cx="7344816" cy="1300356"/>
          </a:xfrm>
          <a:prstGeom prst="rect">
            <a:avLst/>
          </a:prstGeom>
        </p:spPr>
        <p:txBody>
          <a:bodyPr wrap="square">
            <a:spAutoFit/>
          </a:bodyPr>
          <a:lstStyle/>
          <a:p>
            <a:pPr marL="858838" lvl="2" indent="-285750">
              <a:spcAft>
                <a:spcPts val="300"/>
              </a:spcAft>
              <a:buClr>
                <a:schemeClr val="tx2"/>
              </a:buClr>
              <a:buFont typeface="Wingdings" panose="05000000000000000000" pitchFamily="2" charset="2"/>
              <a:buChar char="§"/>
            </a:pPr>
            <a:r>
              <a:rPr lang="de-DE" dirty="0">
                <a:solidFill>
                  <a:schemeClr val="accent6"/>
                </a:solidFill>
                <a:latin typeface="+mj-lt"/>
              </a:rPr>
              <a:t> Foyer International: </a:t>
            </a:r>
            <a:r>
              <a:rPr lang="de-DE" dirty="0">
                <a:latin typeface="+mj-lt"/>
                <a:hlinkClick r:id="rId4"/>
              </a:rPr>
              <a:t>https://www.uni-goettingen.de/foyer-international</a:t>
            </a:r>
            <a:r>
              <a:rPr lang="de-DE" dirty="0">
                <a:latin typeface="+mj-lt"/>
              </a:rPr>
              <a:t> </a:t>
            </a:r>
          </a:p>
          <a:p>
            <a:pPr marL="896938" lvl="2" indent="-323850">
              <a:spcAft>
                <a:spcPts val="300"/>
              </a:spcAft>
              <a:buClr>
                <a:schemeClr val="tx2"/>
              </a:buClr>
              <a:buFont typeface="Wingdings" panose="05000000000000000000" pitchFamily="2" charset="2"/>
              <a:buChar char="§"/>
            </a:pPr>
            <a:r>
              <a:rPr lang="de-DE" dirty="0">
                <a:solidFill>
                  <a:schemeClr val="accent6"/>
                </a:solidFill>
                <a:latin typeface="+mj-lt"/>
              </a:rPr>
              <a:t>ESN:</a:t>
            </a:r>
            <a:r>
              <a:rPr lang="de-DE" dirty="0">
                <a:latin typeface="+mj-lt"/>
              </a:rPr>
              <a:t> </a:t>
            </a:r>
            <a:r>
              <a:rPr lang="de-DE" dirty="0">
                <a:latin typeface="+mj-lt"/>
                <a:hlinkClick r:id="rId5"/>
              </a:rPr>
              <a:t>https://www.instagram.com/esn.goettingen/</a:t>
            </a:r>
            <a:endParaRPr lang="de-DE" dirty="0">
              <a:latin typeface="+mj-lt"/>
            </a:endParaRPr>
          </a:p>
          <a:p>
            <a:pPr marL="896938" lvl="2" indent="-323850">
              <a:spcAft>
                <a:spcPts val="300"/>
              </a:spcAft>
              <a:buClr>
                <a:schemeClr val="tx2"/>
              </a:buClr>
              <a:buFont typeface="Wingdings" panose="05000000000000000000" pitchFamily="2" charset="2"/>
              <a:buChar char="§"/>
            </a:pPr>
            <a:r>
              <a:rPr lang="de-DE" dirty="0">
                <a:solidFill>
                  <a:schemeClr val="accent6"/>
                </a:solidFill>
                <a:latin typeface="+mj-lt"/>
              </a:rPr>
              <a:t>DEGIS Göttingen: </a:t>
            </a:r>
            <a:r>
              <a:rPr lang="de-DE" dirty="0">
                <a:latin typeface="+mj-lt"/>
                <a:hlinkClick r:id="rId6"/>
              </a:rPr>
              <a:t>https://www.instagram.com/degis_goettingen/</a:t>
            </a:r>
            <a:endParaRPr lang="de-DE" dirty="0">
              <a:latin typeface="+mj-lt"/>
            </a:endParaRPr>
          </a:p>
          <a:p>
            <a:pPr marL="896938" lvl="2" indent="-323850">
              <a:spcAft>
                <a:spcPts val="300"/>
              </a:spcAft>
              <a:buClr>
                <a:schemeClr val="tx2"/>
              </a:buClr>
              <a:buFont typeface="Wingdings" panose="05000000000000000000" pitchFamily="2" charset="2"/>
              <a:buChar char="§"/>
            </a:pPr>
            <a:r>
              <a:rPr lang="de-DE" dirty="0">
                <a:solidFill>
                  <a:schemeClr val="accent6"/>
                </a:solidFill>
                <a:latin typeface="+mj-lt"/>
              </a:rPr>
              <a:t>Language </a:t>
            </a:r>
            <a:r>
              <a:rPr lang="de-DE" dirty="0" err="1">
                <a:solidFill>
                  <a:schemeClr val="accent6"/>
                </a:solidFill>
                <a:latin typeface="+mj-lt"/>
              </a:rPr>
              <a:t>tandem</a:t>
            </a:r>
            <a:r>
              <a:rPr lang="de-DE" dirty="0">
                <a:solidFill>
                  <a:schemeClr val="accent6"/>
                </a:solidFill>
                <a:latin typeface="+mj-lt"/>
              </a:rPr>
              <a:t>: </a:t>
            </a:r>
            <a:r>
              <a:rPr lang="de-DE" dirty="0">
                <a:latin typeface="+mj-lt"/>
                <a:hlinkClick r:id="rId7"/>
              </a:rPr>
              <a:t>https://www.uni-goettingen.de/en/572807.html</a:t>
            </a:r>
            <a:r>
              <a:rPr lang="de-DE" dirty="0">
                <a:latin typeface="+mj-lt"/>
              </a:rPr>
              <a:t> </a:t>
            </a:r>
          </a:p>
          <a:p>
            <a:pPr marL="896938" lvl="2" indent="-323850">
              <a:spcAft>
                <a:spcPts val="300"/>
              </a:spcAft>
              <a:buClr>
                <a:schemeClr val="tx2"/>
              </a:buClr>
              <a:buFont typeface="Wingdings" panose="05000000000000000000" pitchFamily="2" charset="2"/>
              <a:buChar char="§"/>
            </a:pPr>
            <a:r>
              <a:rPr lang="de-DE" dirty="0">
                <a:solidFill>
                  <a:schemeClr val="accent6"/>
                </a:solidFill>
                <a:latin typeface="+mj-lt"/>
              </a:rPr>
              <a:t>Study Buddy:</a:t>
            </a:r>
            <a:r>
              <a:rPr lang="de-DE" dirty="0">
                <a:latin typeface="+mj-lt"/>
              </a:rPr>
              <a:t> </a:t>
            </a:r>
            <a:r>
              <a:rPr lang="de-DE" dirty="0">
                <a:latin typeface="+mj-lt"/>
                <a:hlinkClick r:id="rId8"/>
              </a:rPr>
              <a:t>https://www.uni-goettingen.de/en/112395.html</a:t>
            </a:r>
            <a:r>
              <a:rPr lang="de-DE" dirty="0">
                <a:latin typeface="+mj-lt"/>
              </a:rPr>
              <a:t> </a:t>
            </a:r>
          </a:p>
          <a:p>
            <a:pPr marL="896938" lvl="2" indent="-323850">
              <a:spcAft>
                <a:spcPts val="300"/>
              </a:spcAft>
              <a:buClr>
                <a:schemeClr val="tx2"/>
              </a:buClr>
              <a:buFont typeface="Wingdings" panose="05000000000000000000" pitchFamily="2" charset="2"/>
              <a:buChar char="§"/>
            </a:pPr>
            <a:r>
              <a:rPr lang="de-DE" dirty="0">
                <a:solidFill>
                  <a:schemeClr val="accent6"/>
                </a:solidFill>
                <a:latin typeface="+mj-lt"/>
              </a:rPr>
              <a:t>FSNG:</a:t>
            </a:r>
            <a:r>
              <a:rPr lang="de-DE" dirty="0">
                <a:latin typeface="+mj-lt"/>
              </a:rPr>
              <a:t> </a:t>
            </a:r>
            <a:r>
              <a:rPr lang="de-DE" u="sng" dirty="0">
                <a:solidFill>
                  <a:srgbClr val="0563C1"/>
                </a:solidFill>
                <a:latin typeface="+mj-lt"/>
                <a:ea typeface="Calibri" panose="020F0502020204030204" pitchFamily="34" charset="0"/>
                <a:cs typeface="Times New Roman" panose="02020603050405020304" pitchFamily="18" charset="0"/>
                <a:hlinkClick r:id="rId9"/>
              </a:rPr>
              <a:t>https://discord.com/invite/aGp3vjtrxY</a:t>
            </a:r>
            <a:endParaRPr lang="de-DE" dirty="0">
              <a:latin typeface="+mj-lt"/>
              <a:ea typeface="Calibri" panose="020F0502020204030204" pitchFamily="34" charset="0"/>
              <a:cs typeface="Times New Roman" panose="02020603050405020304" pitchFamily="18" charset="0"/>
            </a:endParaRPr>
          </a:p>
        </p:txBody>
      </p:sp>
      <p:sp>
        <p:nvSpPr>
          <p:cNvPr id="13" name="Textplatzhalter 8">
            <a:extLst>
              <a:ext uri="{FF2B5EF4-FFF2-40B4-BE49-F238E27FC236}">
                <a16:creationId xmlns:a16="http://schemas.microsoft.com/office/drawing/2014/main" id="{D0449DB3-CDC7-4500-9BC1-650998E6B8A0}"/>
              </a:ext>
            </a:extLst>
          </p:cNvPr>
          <p:cNvSpPr>
            <a:spLocks noGrp="1"/>
          </p:cNvSpPr>
          <p:nvPr>
            <p:ph type="body" sz="quarter" idx="12"/>
          </p:nvPr>
        </p:nvSpPr>
        <p:spPr>
          <a:xfrm>
            <a:off x="6762750" y="277937"/>
            <a:ext cx="2129730" cy="369332"/>
          </a:xfrm>
        </p:spPr>
        <p:txBody>
          <a:bodyPr/>
          <a:lstStyle/>
          <a:p>
            <a:r>
              <a:rPr lang="en-US" noProof="0" dirty="0"/>
              <a:t>Göttingen International</a:t>
            </a:r>
          </a:p>
          <a:p>
            <a:endParaRPr lang="en-US" noProof="0" dirty="0"/>
          </a:p>
        </p:txBody>
      </p:sp>
      <p:pic>
        <p:nvPicPr>
          <p:cNvPr id="7174" name="Picture 6" descr="Free Tourists Happy photo and picture">
            <a:extLst>
              <a:ext uri="{FF2B5EF4-FFF2-40B4-BE49-F238E27FC236}">
                <a16:creationId xmlns:a16="http://schemas.microsoft.com/office/drawing/2014/main" id="{17C34B3A-F59C-4D42-92BF-BCE6E1A0BCA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552" y="1351887"/>
            <a:ext cx="2820635" cy="1839915"/>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B2C3F5EC-8CF3-4924-A64F-DA65C769345E}"/>
              </a:ext>
            </a:extLst>
          </p:cNvPr>
          <p:cNvSpPr/>
          <p:nvPr/>
        </p:nvSpPr>
        <p:spPr>
          <a:xfrm>
            <a:off x="4365443" y="2239911"/>
            <a:ext cx="1296144" cy="1224136"/>
          </a:xfrm>
          <a:prstGeom prst="rect">
            <a:avLst/>
          </a:prstGeom>
          <a:solidFill>
            <a:srgbClr val="FF66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latin typeface="72 Monospace" panose="020B0509030603020204" pitchFamily="49" charset="0"/>
                <a:cs typeface="72 Monospace" panose="020B0509030603020204" pitchFamily="49" charset="0"/>
              </a:rPr>
              <a:t>FSNG</a:t>
            </a:r>
          </a:p>
        </p:txBody>
      </p:sp>
      <p:sp>
        <p:nvSpPr>
          <p:cNvPr id="14" name="Rechteck 13">
            <a:extLst>
              <a:ext uri="{FF2B5EF4-FFF2-40B4-BE49-F238E27FC236}">
                <a16:creationId xmlns:a16="http://schemas.microsoft.com/office/drawing/2014/main" id="{FC9A45AB-C8D7-42D0-BDC0-AE81E4E3950D}"/>
              </a:ext>
            </a:extLst>
          </p:cNvPr>
          <p:cNvSpPr/>
          <p:nvPr/>
        </p:nvSpPr>
        <p:spPr>
          <a:xfrm>
            <a:off x="5783815" y="2239911"/>
            <a:ext cx="1296144" cy="1224136"/>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600" dirty="0">
                <a:solidFill>
                  <a:schemeClr val="bg1"/>
                </a:solidFill>
                <a:latin typeface="Agency FB" panose="020B0503020202020204" pitchFamily="34" charset="0"/>
                <a:cs typeface="72 Monospace" panose="020B0509030603020204" pitchFamily="49" charset="0"/>
              </a:rPr>
              <a:t>DEGIS Göttingen</a:t>
            </a:r>
          </a:p>
        </p:txBody>
      </p:sp>
      <p:sp>
        <p:nvSpPr>
          <p:cNvPr id="15" name="Rechteck 14">
            <a:extLst>
              <a:ext uri="{FF2B5EF4-FFF2-40B4-BE49-F238E27FC236}">
                <a16:creationId xmlns:a16="http://schemas.microsoft.com/office/drawing/2014/main" id="{815B81F9-7780-40F0-82EC-D75569D8CB74}"/>
              </a:ext>
            </a:extLst>
          </p:cNvPr>
          <p:cNvSpPr/>
          <p:nvPr/>
        </p:nvSpPr>
        <p:spPr>
          <a:xfrm rot="608263">
            <a:off x="7236296" y="2762243"/>
            <a:ext cx="1296144" cy="1224136"/>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600" dirty="0">
                <a:solidFill>
                  <a:schemeClr val="accent1"/>
                </a:solidFill>
                <a:latin typeface="72 Monospace" panose="020B0509030603020204" pitchFamily="49" charset="0"/>
                <a:cs typeface="72 Monospace" panose="020B0509030603020204" pitchFamily="49" charset="0"/>
              </a:rPr>
              <a:t>Study Buddy</a:t>
            </a:r>
          </a:p>
        </p:txBody>
      </p:sp>
      <p:sp>
        <p:nvSpPr>
          <p:cNvPr id="16" name="Rechteck 15">
            <a:extLst>
              <a:ext uri="{FF2B5EF4-FFF2-40B4-BE49-F238E27FC236}">
                <a16:creationId xmlns:a16="http://schemas.microsoft.com/office/drawing/2014/main" id="{BD35F496-D161-4268-A19D-64AB4229DC71}"/>
              </a:ext>
            </a:extLst>
          </p:cNvPr>
          <p:cNvSpPr/>
          <p:nvPr/>
        </p:nvSpPr>
        <p:spPr>
          <a:xfrm>
            <a:off x="4365443" y="922804"/>
            <a:ext cx="1296144"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latin typeface="Cabin Sketch" panose="020B0503050202020004" pitchFamily="34" charset="0"/>
                <a:cs typeface="72 Monospace" panose="020B0509030603020204" pitchFamily="49" charset="0"/>
              </a:rPr>
              <a:t>Foyer Interna</a:t>
            </a:r>
            <a:br>
              <a:rPr lang="de-DE" sz="1600" dirty="0">
                <a:latin typeface="Cabin Sketch" panose="020B0503050202020004" pitchFamily="34" charset="0"/>
                <a:cs typeface="72 Monospace" panose="020B0509030603020204" pitchFamily="49" charset="0"/>
              </a:rPr>
            </a:br>
            <a:r>
              <a:rPr lang="de-DE" sz="1600" dirty="0" err="1">
                <a:latin typeface="Cabin Sketch" panose="020B0503050202020004" pitchFamily="34" charset="0"/>
                <a:cs typeface="72 Monospace" panose="020B0509030603020204" pitchFamily="49" charset="0"/>
              </a:rPr>
              <a:t>tional</a:t>
            </a:r>
            <a:endParaRPr lang="de-DE" sz="1600" dirty="0">
              <a:latin typeface="Cabin Sketch" panose="020B0503050202020004" pitchFamily="34" charset="0"/>
              <a:cs typeface="72 Monospace" panose="020B0509030603020204" pitchFamily="49" charset="0"/>
            </a:endParaRPr>
          </a:p>
        </p:txBody>
      </p:sp>
      <p:sp>
        <p:nvSpPr>
          <p:cNvPr id="17" name="Rechteck 16">
            <a:extLst>
              <a:ext uri="{FF2B5EF4-FFF2-40B4-BE49-F238E27FC236}">
                <a16:creationId xmlns:a16="http://schemas.microsoft.com/office/drawing/2014/main" id="{88FD889C-A1E1-4D21-B8C9-46BAF42B8DDB}"/>
              </a:ext>
            </a:extLst>
          </p:cNvPr>
          <p:cNvSpPr/>
          <p:nvPr/>
        </p:nvSpPr>
        <p:spPr>
          <a:xfrm>
            <a:off x="5783815" y="922804"/>
            <a:ext cx="1296144" cy="12241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600" dirty="0">
                <a:solidFill>
                  <a:schemeClr val="accent1"/>
                </a:solidFill>
                <a:latin typeface="Broadway" panose="04040905080B02020502" pitchFamily="82" charset="0"/>
                <a:cs typeface="72 Monospace" panose="020B0509030603020204" pitchFamily="49" charset="0"/>
              </a:rPr>
              <a:t>ESN</a:t>
            </a:r>
          </a:p>
        </p:txBody>
      </p:sp>
      <p:sp>
        <p:nvSpPr>
          <p:cNvPr id="18" name="Rechteck 17">
            <a:extLst>
              <a:ext uri="{FF2B5EF4-FFF2-40B4-BE49-F238E27FC236}">
                <a16:creationId xmlns:a16="http://schemas.microsoft.com/office/drawing/2014/main" id="{815EA90E-3280-49BD-8DC2-5E6BF2C6955F}"/>
              </a:ext>
            </a:extLst>
          </p:cNvPr>
          <p:cNvSpPr/>
          <p:nvPr/>
        </p:nvSpPr>
        <p:spPr>
          <a:xfrm>
            <a:off x="7193201" y="917385"/>
            <a:ext cx="1296144" cy="1224136"/>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600" dirty="0">
                <a:solidFill>
                  <a:schemeClr val="accent1"/>
                </a:solidFill>
                <a:latin typeface="Barrio" panose="00000500000000000000" pitchFamily="2" charset="0"/>
                <a:cs typeface="72 Monospace" panose="020B0509030603020204" pitchFamily="49" charset="0"/>
              </a:rPr>
              <a:t>Language Tandem</a:t>
            </a:r>
          </a:p>
        </p:txBody>
      </p:sp>
      <p:sp>
        <p:nvSpPr>
          <p:cNvPr id="7" name="Textfeld 6">
            <a:extLst>
              <a:ext uri="{FF2B5EF4-FFF2-40B4-BE49-F238E27FC236}">
                <a16:creationId xmlns:a16="http://schemas.microsoft.com/office/drawing/2014/main" id="{BC2866C7-84A2-44E0-81BA-75FD27A177FB}"/>
              </a:ext>
            </a:extLst>
          </p:cNvPr>
          <p:cNvSpPr txBox="1"/>
          <p:nvPr/>
        </p:nvSpPr>
        <p:spPr>
          <a:xfrm>
            <a:off x="403767" y="3238466"/>
            <a:ext cx="3376145" cy="262987"/>
          </a:xfrm>
          <a:prstGeom prst="rect">
            <a:avLst/>
          </a:prstGeom>
          <a:noFill/>
        </p:spPr>
        <p:txBody>
          <a:bodyPr wrap="square" rtlCol="0">
            <a:spAutoFit/>
          </a:bodyPr>
          <a:lstStyle/>
          <a:p>
            <a:r>
              <a:rPr lang="en-GB">
                <a:solidFill>
                  <a:schemeClr val="tx1">
                    <a:lumMod val="65000"/>
                    <a:lumOff val="35000"/>
                  </a:schemeClr>
                </a:solidFill>
              </a:rPr>
              <a:t>Groups &amp; Activities in Göttingen:</a:t>
            </a:r>
          </a:p>
        </p:txBody>
      </p:sp>
    </p:spTree>
    <p:extLst>
      <p:ext uri="{BB962C8B-B14F-4D97-AF65-F5344CB8AC3E}">
        <p14:creationId xmlns:p14="http://schemas.microsoft.com/office/powerpoint/2010/main" val="3726868883"/>
      </p:ext>
    </p:extLst>
  </p:cSld>
  <p:clrMapOvr>
    <a:masterClrMapping/>
  </p:clrMapOvr>
  <mc:AlternateContent xmlns:mc="http://schemas.openxmlformats.org/markup-compatibility/2006" xmlns:p14="http://schemas.microsoft.com/office/powerpoint/2010/main">
    <mc:Choice Requires="p14">
      <p:transition p14:dur="0" advTm="38288"/>
    </mc:Choice>
    <mc:Fallback xmlns="">
      <p:transition advTm="3828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ußzeilenplatzhalter 113"/>
          <p:cNvSpPr>
            <a:spLocks noGrp="1"/>
          </p:cNvSpPr>
          <p:nvPr>
            <p:ph type="ftr" sz="quarter" idx="3"/>
          </p:nvPr>
        </p:nvSpPr>
        <p:spPr/>
        <p:txBody>
          <a:bodyPr/>
          <a:lstStyle/>
          <a:p>
            <a:r>
              <a:rPr lang="de-DE" spc="-5"/>
              <a:t>Welcome to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29</a:t>
            </a:fld>
            <a:endParaRPr lang="de-DE" dirty="0"/>
          </a:p>
        </p:txBody>
      </p:sp>
      <p:sp>
        <p:nvSpPr>
          <p:cNvPr id="2" name="Textfeld 1"/>
          <p:cNvSpPr txBox="1"/>
          <p:nvPr/>
        </p:nvSpPr>
        <p:spPr>
          <a:xfrm>
            <a:off x="899592" y="1006143"/>
            <a:ext cx="6768752" cy="461665"/>
          </a:xfrm>
          <a:prstGeom prst="rect">
            <a:avLst/>
          </a:prstGeom>
          <a:noFill/>
        </p:spPr>
        <p:txBody>
          <a:bodyPr wrap="square" rtlCol="0">
            <a:spAutoFit/>
          </a:bodyPr>
          <a:lstStyle/>
          <a:p>
            <a:r>
              <a:rPr lang="en-US" sz="2400" spc="-3" dirty="0">
                <a:solidFill>
                  <a:schemeClr val="tx2"/>
                </a:solidFill>
                <a:latin typeface="+mj-lt"/>
                <a:ea typeface="+mj-ea"/>
                <a:cs typeface="DINPro"/>
              </a:rPr>
              <a:t>Upcoming sessions – Stay tuned!</a:t>
            </a:r>
          </a:p>
        </p:txBody>
      </p:sp>
      <p:sp>
        <p:nvSpPr>
          <p:cNvPr id="5" name="Rechteck 4"/>
          <p:cNvSpPr/>
          <p:nvPr/>
        </p:nvSpPr>
        <p:spPr>
          <a:xfrm>
            <a:off x="340899" y="1635646"/>
            <a:ext cx="8837249" cy="1762021"/>
          </a:xfrm>
          <a:prstGeom prst="rect">
            <a:avLst/>
          </a:prstGeom>
        </p:spPr>
        <p:txBody>
          <a:bodyPr wrap="square">
            <a:spAutoFit/>
          </a:bodyPr>
          <a:lstStyle/>
          <a:p>
            <a:pPr marL="745419" lvl="2" indent="-171450">
              <a:spcAft>
                <a:spcPts val="300"/>
              </a:spcAft>
              <a:buClr>
                <a:schemeClr val="tx2"/>
              </a:buClr>
              <a:buFont typeface="Wingdings" panose="05000000000000000000" pitchFamily="2" charset="2"/>
              <a:buChar char="§"/>
            </a:pPr>
            <a:r>
              <a:rPr lang="en-US" sz="1600" dirty="0">
                <a:solidFill>
                  <a:schemeClr val="accent6"/>
                </a:solidFill>
              </a:rPr>
              <a:t>Monday: </a:t>
            </a:r>
            <a:r>
              <a:rPr lang="en-US" sz="1600" dirty="0">
                <a:solidFill>
                  <a:srgbClr val="FFC000"/>
                </a:solidFill>
              </a:rPr>
              <a:t>Let’s meet! Studying abroad and what to expect</a:t>
            </a:r>
          </a:p>
          <a:p>
            <a:pPr marL="745419" lvl="2" indent="-171450">
              <a:spcAft>
                <a:spcPts val="300"/>
              </a:spcAft>
              <a:buClr>
                <a:schemeClr val="tx2"/>
              </a:buClr>
              <a:buFont typeface="Wingdings" panose="05000000000000000000" pitchFamily="2" charset="2"/>
              <a:buChar char="§"/>
            </a:pPr>
            <a:r>
              <a:rPr lang="en-US" sz="1600" dirty="0">
                <a:solidFill>
                  <a:schemeClr val="accent6"/>
                </a:solidFill>
              </a:rPr>
              <a:t>Tuesday: </a:t>
            </a:r>
            <a:r>
              <a:rPr lang="en-US" sz="1600" dirty="0">
                <a:solidFill>
                  <a:schemeClr val="bg2"/>
                </a:solidFill>
              </a:rPr>
              <a:t>Online systems in Göttingen</a:t>
            </a:r>
            <a:r>
              <a:rPr lang="en-US" sz="1600" dirty="0">
                <a:solidFill>
                  <a:schemeClr val="accent6"/>
                </a:solidFill>
              </a:rPr>
              <a:t> and </a:t>
            </a:r>
            <a:r>
              <a:rPr lang="en-US" sz="1600" dirty="0">
                <a:solidFill>
                  <a:srgbClr val="FFC000"/>
                </a:solidFill>
              </a:rPr>
              <a:t>Intercultural communication &amp; Networking</a:t>
            </a:r>
          </a:p>
          <a:p>
            <a:pPr marL="745419" lvl="2" indent="-171450">
              <a:spcAft>
                <a:spcPts val="300"/>
              </a:spcAft>
              <a:buClr>
                <a:schemeClr val="tx2"/>
              </a:buClr>
              <a:buFont typeface="Wingdings" panose="05000000000000000000" pitchFamily="2" charset="2"/>
              <a:buChar char="§"/>
            </a:pPr>
            <a:r>
              <a:rPr lang="en-US" sz="1600" dirty="0">
                <a:solidFill>
                  <a:schemeClr val="accent6"/>
                </a:solidFill>
              </a:rPr>
              <a:t>Wednesday: </a:t>
            </a:r>
            <a:r>
              <a:rPr lang="en-US" sz="1600" dirty="0">
                <a:solidFill>
                  <a:schemeClr val="bg2"/>
                </a:solidFill>
              </a:rPr>
              <a:t>Studying in Göttingen </a:t>
            </a:r>
            <a:r>
              <a:rPr lang="en-US" sz="1600" dirty="0">
                <a:solidFill>
                  <a:schemeClr val="accent6"/>
                </a:solidFill>
              </a:rPr>
              <a:t>and </a:t>
            </a:r>
            <a:r>
              <a:rPr lang="en-US" sz="1600" dirty="0">
                <a:solidFill>
                  <a:srgbClr val="FFC000"/>
                </a:solidFill>
              </a:rPr>
              <a:t>Great things to do in Göttingen</a:t>
            </a:r>
          </a:p>
          <a:p>
            <a:pPr marL="745419" lvl="2" indent="-171450">
              <a:spcAft>
                <a:spcPts val="300"/>
              </a:spcAft>
              <a:buClr>
                <a:schemeClr val="tx2"/>
              </a:buClr>
              <a:buFont typeface="Wingdings" panose="05000000000000000000" pitchFamily="2" charset="2"/>
              <a:buChar char="§"/>
            </a:pPr>
            <a:r>
              <a:rPr lang="en-US" sz="1600" dirty="0">
                <a:solidFill>
                  <a:schemeClr val="accent6"/>
                </a:solidFill>
              </a:rPr>
              <a:t>Thursday: </a:t>
            </a:r>
            <a:r>
              <a:rPr lang="en-US" sz="1600" dirty="0">
                <a:solidFill>
                  <a:schemeClr val="bg2"/>
                </a:solidFill>
              </a:rPr>
              <a:t>Living in Göttingen </a:t>
            </a:r>
            <a:r>
              <a:rPr lang="en-US" sz="1600" dirty="0">
                <a:solidFill>
                  <a:schemeClr val="accent6"/>
                </a:solidFill>
              </a:rPr>
              <a:t>and </a:t>
            </a:r>
            <a:r>
              <a:rPr lang="en-US" sz="1600" dirty="0">
                <a:solidFill>
                  <a:srgbClr val="FFC000"/>
                </a:solidFill>
              </a:rPr>
              <a:t>Tipps for students from students</a:t>
            </a:r>
            <a:endParaRPr lang="en-US" sz="1600" dirty="0">
              <a:solidFill>
                <a:schemeClr val="bg2"/>
              </a:solidFill>
            </a:endParaRPr>
          </a:p>
          <a:p>
            <a:pPr marL="745419" lvl="2" indent="-171450">
              <a:spcAft>
                <a:spcPts val="300"/>
              </a:spcAft>
              <a:buClr>
                <a:schemeClr val="tx2"/>
              </a:buClr>
              <a:buFont typeface="Wingdings" panose="05000000000000000000" pitchFamily="2" charset="2"/>
              <a:buChar char="§"/>
            </a:pPr>
            <a:r>
              <a:rPr lang="en-US" sz="1600" dirty="0">
                <a:solidFill>
                  <a:schemeClr val="accent6"/>
                </a:solidFill>
              </a:rPr>
              <a:t>Friday: </a:t>
            </a:r>
            <a:r>
              <a:rPr lang="en-US" sz="1600" dirty="0">
                <a:solidFill>
                  <a:schemeClr val="bg2"/>
                </a:solidFill>
              </a:rPr>
              <a:t>Working in Germany and Career Planning </a:t>
            </a:r>
          </a:p>
          <a:p>
            <a:pPr marL="745419" lvl="2" indent="-171450">
              <a:spcAft>
                <a:spcPts val="300"/>
              </a:spcAft>
              <a:buClr>
                <a:schemeClr val="tx2"/>
              </a:buClr>
              <a:buFont typeface="Wingdings" panose="05000000000000000000" pitchFamily="2" charset="2"/>
              <a:buChar char="§"/>
            </a:pPr>
            <a:endParaRPr lang="en-US" sz="1600" dirty="0">
              <a:solidFill>
                <a:schemeClr val="accent6"/>
              </a:solidFill>
            </a:endParaRPr>
          </a:p>
        </p:txBody>
      </p:sp>
      <p:sp>
        <p:nvSpPr>
          <p:cNvPr id="13" name="Textplatzhalter 8">
            <a:extLst>
              <a:ext uri="{FF2B5EF4-FFF2-40B4-BE49-F238E27FC236}">
                <a16:creationId xmlns:a16="http://schemas.microsoft.com/office/drawing/2014/main" id="{D0449DB3-CDC7-4500-9BC1-650998E6B8A0}"/>
              </a:ext>
            </a:extLst>
          </p:cNvPr>
          <p:cNvSpPr>
            <a:spLocks noGrp="1"/>
          </p:cNvSpPr>
          <p:nvPr>
            <p:ph type="body" sz="quarter" idx="12"/>
          </p:nvPr>
        </p:nvSpPr>
        <p:spPr>
          <a:xfrm>
            <a:off x="6762750" y="277937"/>
            <a:ext cx="2129730" cy="369332"/>
          </a:xfrm>
        </p:spPr>
        <p:txBody>
          <a:bodyPr/>
          <a:lstStyle/>
          <a:p>
            <a:r>
              <a:rPr lang="de-DE" dirty="0"/>
              <a:t>Göttingen International</a:t>
            </a:r>
          </a:p>
          <a:p>
            <a:endParaRPr lang="de-DE" dirty="0"/>
          </a:p>
        </p:txBody>
      </p:sp>
      <p:pic>
        <p:nvPicPr>
          <p:cNvPr id="9" name="Picture 2" descr="Free Girls Tourists photo and picture">
            <a:extLst>
              <a:ext uri="{FF2B5EF4-FFF2-40B4-BE49-F238E27FC236}">
                <a16:creationId xmlns:a16="http://schemas.microsoft.com/office/drawing/2014/main" id="{950777A2-4396-43FF-9670-3BEBC71C71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2547" y="2859782"/>
            <a:ext cx="2681630" cy="174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40606"/>
      </p:ext>
    </p:extLst>
  </p:cSld>
  <p:clrMapOvr>
    <a:masterClrMapping/>
  </p:clrMapOvr>
  <mc:AlternateContent xmlns:mc="http://schemas.openxmlformats.org/markup-compatibility/2006" xmlns:p14="http://schemas.microsoft.com/office/powerpoint/2010/main">
    <mc:Choice Requires="p14">
      <p:transition p14:dur="0" advTm="38288"/>
    </mc:Choice>
    <mc:Fallback xmlns="">
      <p:transition advTm="382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515763" y="996724"/>
            <a:ext cx="7033919" cy="400466"/>
          </a:xfrm>
        </p:spPr>
        <p:txBody>
          <a:bodyPr/>
          <a:lstStyle/>
          <a:p>
            <a:r>
              <a:rPr lang="en-US" sz="2400" noProof="0" dirty="0"/>
              <a:t>1. Traveling to Göttingen</a:t>
            </a:r>
          </a:p>
        </p:txBody>
      </p:sp>
      <p:sp>
        <p:nvSpPr>
          <p:cNvPr id="114" name="Fußzeilenplatzhalter 113"/>
          <p:cNvSpPr>
            <a:spLocks noGrp="1"/>
          </p:cNvSpPr>
          <p:nvPr>
            <p:ph type="ftr" sz="quarter" idx="3"/>
          </p:nvPr>
        </p:nvSpPr>
        <p:spPr/>
        <p:txBody>
          <a:bodyPr/>
          <a:lstStyle/>
          <a:p>
            <a:r>
              <a:rPr lang="de-DE" dirty="0"/>
              <a:t>Welcome </a:t>
            </a:r>
            <a:r>
              <a:rPr lang="de-DE" dirty="0" err="1"/>
              <a:t>to</a:t>
            </a:r>
            <a:r>
              <a:rPr lang="de-DE" dirty="0"/>
              <a:t> Göttingen</a:t>
            </a:r>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3</a:t>
            </a:fld>
            <a:endParaRPr lang="de-DE" dirty="0"/>
          </a:p>
        </p:txBody>
      </p:sp>
      <p:sp>
        <p:nvSpPr>
          <p:cNvPr id="3" name="Textplatzhalter 2"/>
          <p:cNvSpPr>
            <a:spLocks noGrp="1"/>
          </p:cNvSpPr>
          <p:nvPr>
            <p:ph type="body" idx="1"/>
          </p:nvPr>
        </p:nvSpPr>
        <p:spPr>
          <a:xfrm>
            <a:off x="971600" y="1851670"/>
            <a:ext cx="5811749" cy="2016224"/>
          </a:xfrm>
        </p:spPr>
        <p:txBody>
          <a:bodyPr/>
          <a:lstStyle/>
          <a:p>
            <a:pPr>
              <a:buFont typeface="Wingdings" panose="05000000000000000000" pitchFamily="2" charset="2"/>
              <a:buChar char="§"/>
            </a:pPr>
            <a:r>
              <a:rPr lang="en-US" noProof="0" dirty="0"/>
              <a:t>Important preparations!</a:t>
            </a:r>
          </a:p>
          <a:p>
            <a:pPr>
              <a:buFont typeface="Wingdings" panose="05000000000000000000" pitchFamily="2" charset="2"/>
              <a:buChar char="§"/>
            </a:pPr>
            <a:r>
              <a:rPr lang="en-US" noProof="0" dirty="0"/>
              <a:t>Finances</a:t>
            </a:r>
          </a:p>
          <a:p>
            <a:pPr>
              <a:buFont typeface="Wingdings" panose="05000000000000000000" pitchFamily="2" charset="2"/>
              <a:buChar char="§"/>
            </a:pPr>
            <a:r>
              <a:rPr lang="en-US" dirty="0"/>
              <a:t>Student jobs</a:t>
            </a:r>
            <a:endParaRPr lang="en-US" noProof="0" dirty="0"/>
          </a:p>
          <a:p>
            <a:pPr>
              <a:buFont typeface="Wingdings" panose="05000000000000000000" pitchFamily="2" charset="2"/>
              <a:buChar char="§"/>
            </a:pPr>
            <a:r>
              <a:rPr lang="en-US" noProof="0" dirty="0"/>
              <a:t>Searching for an accommodation</a:t>
            </a:r>
          </a:p>
          <a:p>
            <a:pPr>
              <a:buFont typeface="Wingdings" panose="05000000000000000000" pitchFamily="2" charset="2"/>
              <a:buChar char="§"/>
            </a:pPr>
            <a:r>
              <a:rPr lang="en-US" noProof="0" dirty="0"/>
              <a:t>Travel options</a:t>
            </a:r>
          </a:p>
          <a:p>
            <a:pPr>
              <a:buFont typeface="Wingdings" panose="05000000000000000000" pitchFamily="2" charset="2"/>
              <a:buChar char="§"/>
            </a:pPr>
            <a:r>
              <a:rPr lang="en-US" noProof="0" dirty="0"/>
              <a:t>Buddy service</a:t>
            </a:r>
          </a:p>
          <a:p>
            <a:pPr>
              <a:buFont typeface="Wingdings" panose="05000000000000000000" pitchFamily="2" charset="2"/>
              <a:buChar char="§"/>
            </a:pPr>
            <a:r>
              <a:rPr lang="en-US" noProof="0" dirty="0"/>
              <a:t>Phone, internet, electricity</a:t>
            </a:r>
          </a:p>
        </p:txBody>
      </p:sp>
      <p:sp>
        <p:nvSpPr>
          <p:cNvPr id="8" name="Textplatzhalter 8"/>
          <p:cNvSpPr>
            <a:spLocks noGrp="1"/>
          </p:cNvSpPr>
          <p:nvPr>
            <p:ph type="body" sz="quarter" idx="12"/>
          </p:nvPr>
        </p:nvSpPr>
        <p:spPr>
          <a:xfrm>
            <a:off x="6757890" y="280525"/>
            <a:ext cx="2129730" cy="369332"/>
          </a:xfrm>
        </p:spPr>
        <p:txBody>
          <a:bodyPr/>
          <a:lstStyle/>
          <a:p>
            <a:r>
              <a:rPr lang="en-US" noProof="0" dirty="0"/>
              <a:t>Göttingen International</a:t>
            </a:r>
          </a:p>
          <a:p>
            <a:endParaRPr lang="en-US" noProof="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843" y="1378579"/>
            <a:ext cx="3732095" cy="2489315"/>
          </a:xfrm>
          <a:prstGeom prst="ellipse">
            <a:avLst/>
          </a:prstGeom>
          <a:ln w="63500" cap="rnd">
            <a:solidFill>
              <a:schemeClr val="tx2">
                <a:lumMod val="75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95772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436395" y="3003947"/>
            <a:ext cx="1835944" cy="1727835"/>
          </a:xfrm>
          <a:custGeom>
            <a:avLst/>
            <a:gdLst/>
            <a:ahLst/>
            <a:cxnLst/>
            <a:rect l="l" t="t" r="r" b="b"/>
            <a:pathLst>
              <a:path w="2447925" h="2303779">
                <a:moveTo>
                  <a:pt x="0" y="1151724"/>
                </a:moveTo>
                <a:lnTo>
                  <a:pt x="971" y="1105403"/>
                </a:lnTo>
                <a:lnTo>
                  <a:pt x="3863" y="1059545"/>
                </a:lnTo>
                <a:lnTo>
                  <a:pt x="8637" y="1014186"/>
                </a:lnTo>
                <a:lnTo>
                  <a:pt x="15257" y="969361"/>
                </a:lnTo>
                <a:lnTo>
                  <a:pt x="23687" y="925102"/>
                </a:lnTo>
                <a:lnTo>
                  <a:pt x="33890" y="881446"/>
                </a:lnTo>
                <a:lnTo>
                  <a:pt x="45830" y="838426"/>
                </a:lnTo>
                <a:lnTo>
                  <a:pt x="59470" y="796077"/>
                </a:lnTo>
                <a:lnTo>
                  <a:pt x="74773" y="754433"/>
                </a:lnTo>
                <a:lnTo>
                  <a:pt x="91703" y="713528"/>
                </a:lnTo>
                <a:lnTo>
                  <a:pt x="110223" y="673397"/>
                </a:lnTo>
                <a:lnTo>
                  <a:pt x="130297" y="634075"/>
                </a:lnTo>
                <a:lnTo>
                  <a:pt x="151889" y="595595"/>
                </a:lnTo>
                <a:lnTo>
                  <a:pt x="174960" y="557992"/>
                </a:lnTo>
                <a:lnTo>
                  <a:pt x="199476" y="521301"/>
                </a:lnTo>
                <a:lnTo>
                  <a:pt x="225400" y="485556"/>
                </a:lnTo>
                <a:lnTo>
                  <a:pt x="252694" y="450792"/>
                </a:lnTo>
                <a:lnTo>
                  <a:pt x="281323" y="417042"/>
                </a:lnTo>
                <a:lnTo>
                  <a:pt x="311249" y="384341"/>
                </a:lnTo>
                <a:lnTo>
                  <a:pt x="342437" y="352724"/>
                </a:lnTo>
                <a:lnTo>
                  <a:pt x="374849" y="322224"/>
                </a:lnTo>
                <a:lnTo>
                  <a:pt x="408449" y="292878"/>
                </a:lnTo>
                <a:lnTo>
                  <a:pt x="443201" y="264717"/>
                </a:lnTo>
                <a:lnTo>
                  <a:pt x="479068" y="237779"/>
                </a:lnTo>
                <a:lnTo>
                  <a:pt x="516013" y="212095"/>
                </a:lnTo>
                <a:lnTo>
                  <a:pt x="554000" y="187702"/>
                </a:lnTo>
                <a:lnTo>
                  <a:pt x="592993" y="164633"/>
                </a:lnTo>
                <a:lnTo>
                  <a:pt x="632954" y="142923"/>
                </a:lnTo>
                <a:lnTo>
                  <a:pt x="673847" y="122606"/>
                </a:lnTo>
                <a:lnTo>
                  <a:pt x="715636" y="103717"/>
                </a:lnTo>
                <a:lnTo>
                  <a:pt x="758283" y="86290"/>
                </a:lnTo>
                <a:lnTo>
                  <a:pt x="801754" y="70359"/>
                </a:lnTo>
                <a:lnTo>
                  <a:pt x="846010" y="55959"/>
                </a:lnTo>
                <a:lnTo>
                  <a:pt x="891015" y="43125"/>
                </a:lnTo>
                <a:lnTo>
                  <a:pt x="936733" y="31890"/>
                </a:lnTo>
                <a:lnTo>
                  <a:pt x="983127" y="22289"/>
                </a:lnTo>
                <a:lnTo>
                  <a:pt x="1030161" y="14356"/>
                </a:lnTo>
                <a:lnTo>
                  <a:pt x="1077798" y="8127"/>
                </a:lnTo>
                <a:lnTo>
                  <a:pt x="1126002" y="3635"/>
                </a:lnTo>
                <a:lnTo>
                  <a:pt x="1174735" y="914"/>
                </a:lnTo>
                <a:lnTo>
                  <a:pt x="1223962" y="0"/>
                </a:lnTo>
                <a:lnTo>
                  <a:pt x="1273190" y="914"/>
                </a:lnTo>
                <a:lnTo>
                  <a:pt x="1321924" y="3635"/>
                </a:lnTo>
                <a:lnTo>
                  <a:pt x="1370128" y="8127"/>
                </a:lnTo>
                <a:lnTo>
                  <a:pt x="1417766" y="14356"/>
                </a:lnTo>
                <a:lnTo>
                  <a:pt x="1464800" y="22289"/>
                </a:lnTo>
                <a:lnTo>
                  <a:pt x="1511195" y="31890"/>
                </a:lnTo>
                <a:lnTo>
                  <a:pt x="1556913" y="43125"/>
                </a:lnTo>
                <a:lnTo>
                  <a:pt x="1601919" y="55959"/>
                </a:lnTo>
                <a:lnTo>
                  <a:pt x="1646175" y="70359"/>
                </a:lnTo>
                <a:lnTo>
                  <a:pt x="1689646" y="86290"/>
                </a:lnTo>
                <a:lnTo>
                  <a:pt x="1732294" y="103717"/>
                </a:lnTo>
                <a:lnTo>
                  <a:pt x="1774083" y="122606"/>
                </a:lnTo>
                <a:lnTo>
                  <a:pt x="1814976" y="142923"/>
                </a:lnTo>
                <a:lnTo>
                  <a:pt x="1854937" y="164633"/>
                </a:lnTo>
                <a:lnTo>
                  <a:pt x="1893929" y="187702"/>
                </a:lnTo>
                <a:lnTo>
                  <a:pt x="1931916" y="212095"/>
                </a:lnTo>
                <a:lnTo>
                  <a:pt x="1968861" y="237779"/>
                </a:lnTo>
                <a:lnTo>
                  <a:pt x="2004728" y="264717"/>
                </a:lnTo>
                <a:lnTo>
                  <a:pt x="2039480" y="292878"/>
                </a:lnTo>
                <a:lnTo>
                  <a:pt x="2073080" y="322224"/>
                </a:lnTo>
                <a:lnTo>
                  <a:pt x="2105492" y="352724"/>
                </a:lnTo>
                <a:lnTo>
                  <a:pt x="2136679" y="384341"/>
                </a:lnTo>
                <a:lnTo>
                  <a:pt x="2166606" y="417042"/>
                </a:lnTo>
                <a:lnTo>
                  <a:pt x="2195234" y="450792"/>
                </a:lnTo>
                <a:lnTo>
                  <a:pt x="2222528" y="485556"/>
                </a:lnTo>
                <a:lnTo>
                  <a:pt x="2248451" y="521301"/>
                </a:lnTo>
                <a:lnTo>
                  <a:pt x="2272967" y="557992"/>
                </a:lnTo>
                <a:lnTo>
                  <a:pt x="2296038" y="595595"/>
                </a:lnTo>
                <a:lnTo>
                  <a:pt x="2317629" y="634075"/>
                </a:lnTo>
                <a:lnTo>
                  <a:pt x="2337703" y="673397"/>
                </a:lnTo>
                <a:lnTo>
                  <a:pt x="2356223" y="713528"/>
                </a:lnTo>
                <a:lnTo>
                  <a:pt x="2373153" y="754433"/>
                </a:lnTo>
                <a:lnTo>
                  <a:pt x="2388455" y="796077"/>
                </a:lnTo>
                <a:lnTo>
                  <a:pt x="2402095" y="838426"/>
                </a:lnTo>
                <a:lnTo>
                  <a:pt x="2414034" y="881446"/>
                </a:lnTo>
                <a:lnTo>
                  <a:pt x="2424237" y="925102"/>
                </a:lnTo>
                <a:lnTo>
                  <a:pt x="2432667" y="969361"/>
                </a:lnTo>
                <a:lnTo>
                  <a:pt x="2439287" y="1014186"/>
                </a:lnTo>
                <a:lnTo>
                  <a:pt x="2444061" y="1059545"/>
                </a:lnTo>
                <a:lnTo>
                  <a:pt x="2446953" y="1105403"/>
                </a:lnTo>
                <a:lnTo>
                  <a:pt x="2447925" y="1151724"/>
                </a:lnTo>
                <a:lnTo>
                  <a:pt x="2446953" y="1198046"/>
                </a:lnTo>
                <a:lnTo>
                  <a:pt x="2444061" y="1243904"/>
                </a:lnTo>
                <a:lnTo>
                  <a:pt x="2439287" y="1289262"/>
                </a:lnTo>
                <a:lnTo>
                  <a:pt x="2432667" y="1334088"/>
                </a:lnTo>
                <a:lnTo>
                  <a:pt x="2424237" y="1378346"/>
                </a:lnTo>
                <a:lnTo>
                  <a:pt x="2414034" y="1422003"/>
                </a:lnTo>
                <a:lnTo>
                  <a:pt x="2402095" y="1465023"/>
                </a:lnTo>
                <a:lnTo>
                  <a:pt x="2388455" y="1507372"/>
                </a:lnTo>
                <a:lnTo>
                  <a:pt x="2373153" y="1549016"/>
                </a:lnTo>
                <a:lnTo>
                  <a:pt x="2356223" y="1589921"/>
                </a:lnTo>
                <a:lnTo>
                  <a:pt x="2337703" y="1630052"/>
                </a:lnTo>
                <a:lnTo>
                  <a:pt x="2317629" y="1669374"/>
                </a:lnTo>
                <a:lnTo>
                  <a:pt x="2296038" y="1707854"/>
                </a:lnTo>
                <a:lnTo>
                  <a:pt x="2272967" y="1745456"/>
                </a:lnTo>
                <a:lnTo>
                  <a:pt x="2248451" y="1782147"/>
                </a:lnTo>
                <a:lnTo>
                  <a:pt x="2222528" y="1817892"/>
                </a:lnTo>
                <a:lnTo>
                  <a:pt x="2195234" y="1852657"/>
                </a:lnTo>
                <a:lnTo>
                  <a:pt x="2166606" y="1886407"/>
                </a:lnTo>
                <a:lnTo>
                  <a:pt x="2136679" y="1919108"/>
                </a:lnTo>
                <a:lnTo>
                  <a:pt x="2105492" y="1950725"/>
                </a:lnTo>
                <a:lnTo>
                  <a:pt x="2073080" y="1981224"/>
                </a:lnTo>
                <a:lnTo>
                  <a:pt x="2039480" y="2010571"/>
                </a:lnTo>
                <a:lnTo>
                  <a:pt x="2004728" y="2038731"/>
                </a:lnTo>
                <a:lnTo>
                  <a:pt x="1968861" y="2065670"/>
                </a:lnTo>
                <a:lnTo>
                  <a:pt x="1931916" y="2091353"/>
                </a:lnTo>
                <a:lnTo>
                  <a:pt x="1893929" y="2115747"/>
                </a:lnTo>
                <a:lnTo>
                  <a:pt x="1854937" y="2138816"/>
                </a:lnTo>
                <a:lnTo>
                  <a:pt x="1814976" y="2160526"/>
                </a:lnTo>
                <a:lnTo>
                  <a:pt x="1774083" y="2180842"/>
                </a:lnTo>
                <a:lnTo>
                  <a:pt x="1732294" y="2199732"/>
                </a:lnTo>
                <a:lnTo>
                  <a:pt x="1689646" y="2217159"/>
                </a:lnTo>
                <a:lnTo>
                  <a:pt x="1646175" y="2233090"/>
                </a:lnTo>
                <a:lnTo>
                  <a:pt x="1601919" y="2247489"/>
                </a:lnTo>
                <a:lnTo>
                  <a:pt x="1556913" y="2260324"/>
                </a:lnTo>
                <a:lnTo>
                  <a:pt x="1511195" y="2271559"/>
                </a:lnTo>
                <a:lnTo>
                  <a:pt x="1464800" y="2281160"/>
                </a:lnTo>
                <a:lnTo>
                  <a:pt x="1417766" y="2289092"/>
                </a:lnTo>
                <a:lnTo>
                  <a:pt x="1370128" y="2295322"/>
                </a:lnTo>
                <a:lnTo>
                  <a:pt x="1321924" y="2299814"/>
                </a:lnTo>
                <a:lnTo>
                  <a:pt x="1273190" y="2302535"/>
                </a:lnTo>
                <a:lnTo>
                  <a:pt x="1223962" y="2303449"/>
                </a:lnTo>
                <a:lnTo>
                  <a:pt x="1174735" y="2302535"/>
                </a:lnTo>
                <a:lnTo>
                  <a:pt x="1126002" y="2299814"/>
                </a:lnTo>
                <a:lnTo>
                  <a:pt x="1077798" y="2295322"/>
                </a:lnTo>
                <a:lnTo>
                  <a:pt x="1030161" y="2289092"/>
                </a:lnTo>
                <a:lnTo>
                  <a:pt x="983127" y="2281160"/>
                </a:lnTo>
                <a:lnTo>
                  <a:pt x="936733" y="2271559"/>
                </a:lnTo>
                <a:lnTo>
                  <a:pt x="891015" y="2260324"/>
                </a:lnTo>
                <a:lnTo>
                  <a:pt x="846010" y="2247489"/>
                </a:lnTo>
                <a:lnTo>
                  <a:pt x="801754" y="2233090"/>
                </a:lnTo>
                <a:lnTo>
                  <a:pt x="758283" y="2217159"/>
                </a:lnTo>
                <a:lnTo>
                  <a:pt x="715636" y="2199732"/>
                </a:lnTo>
                <a:lnTo>
                  <a:pt x="673847" y="2180842"/>
                </a:lnTo>
                <a:lnTo>
                  <a:pt x="632954" y="2160526"/>
                </a:lnTo>
                <a:lnTo>
                  <a:pt x="592993" y="2138816"/>
                </a:lnTo>
                <a:lnTo>
                  <a:pt x="554000" y="2115747"/>
                </a:lnTo>
                <a:lnTo>
                  <a:pt x="516013" y="2091353"/>
                </a:lnTo>
                <a:lnTo>
                  <a:pt x="479068" y="2065670"/>
                </a:lnTo>
                <a:lnTo>
                  <a:pt x="443201" y="2038731"/>
                </a:lnTo>
                <a:lnTo>
                  <a:pt x="408449" y="2010571"/>
                </a:lnTo>
                <a:lnTo>
                  <a:pt x="374849" y="1981224"/>
                </a:lnTo>
                <a:lnTo>
                  <a:pt x="342437" y="1950725"/>
                </a:lnTo>
                <a:lnTo>
                  <a:pt x="311249" y="1919108"/>
                </a:lnTo>
                <a:lnTo>
                  <a:pt x="281323" y="1886407"/>
                </a:lnTo>
                <a:lnTo>
                  <a:pt x="252694" y="1852657"/>
                </a:lnTo>
                <a:lnTo>
                  <a:pt x="225400" y="1817892"/>
                </a:lnTo>
                <a:lnTo>
                  <a:pt x="199476" y="1782147"/>
                </a:lnTo>
                <a:lnTo>
                  <a:pt x="174960" y="1745456"/>
                </a:lnTo>
                <a:lnTo>
                  <a:pt x="151889" y="1707854"/>
                </a:lnTo>
                <a:lnTo>
                  <a:pt x="130297" y="1669374"/>
                </a:lnTo>
                <a:lnTo>
                  <a:pt x="110223" y="1630052"/>
                </a:lnTo>
                <a:lnTo>
                  <a:pt x="91703" y="1589921"/>
                </a:lnTo>
                <a:lnTo>
                  <a:pt x="74773" y="1549016"/>
                </a:lnTo>
                <a:lnTo>
                  <a:pt x="59470" y="1507372"/>
                </a:lnTo>
                <a:lnTo>
                  <a:pt x="45830" y="1465023"/>
                </a:lnTo>
                <a:lnTo>
                  <a:pt x="33890" y="1422003"/>
                </a:lnTo>
                <a:lnTo>
                  <a:pt x="23687" y="1378346"/>
                </a:lnTo>
                <a:lnTo>
                  <a:pt x="15257" y="1334088"/>
                </a:lnTo>
                <a:lnTo>
                  <a:pt x="8637" y="1289262"/>
                </a:lnTo>
                <a:lnTo>
                  <a:pt x="3863" y="1243904"/>
                </a:lnTo>
                <a:lnTo>
                  <a:pt x="971" y="1198046"/>
                </a:lnTo>
                <a:lnTo>
                  <a:pt x="0" y="1151724"/>
                </a:lnTo>
                <a:close/>
              </a:path>
            </a:pathLst>
          </a:custGeom>
          <a:ln w="25400">
            <a:solidFill>
              <a:srgbClr val="FFFFFF"/>
            </a:solidFill>
          </a:ln>
        </p:spPr>
        <p:txBody>
          <a:bodyPr wrap="square" lIns="0" tIns="0" rIns="0" bIns="0" rtlCol="0"/>
          <a:lstStyle/>
          <a:p>
            <a:endParaRPr sz="1350"/>
          </a:p>
        </p:txBody>
      </p:sp>
      <p:sp>
        <p:nvSpPr>
          <p:cNvPr id="6" name="object 6"/>
          <p:cNvSpPr txBox="1">
            <a:spLocks noGrp="1"/>
          </p:cNvSpPr>
          <p:nvPr>
            <p:ph type="title"/>
          </p:nvPr>
        </p:nvSpPr>
        <p:spPr>
          <a:xfrm>
            <a:off x="2099025" y="2305578"/>
            <a:ext cx="5320997" cy="625652"/>
          </a:xfrm>
          <a:prstGeom prst="rect">
            <a:avLst/>
          </a:prstGeom>
        </p:spPr>
        <p:txBody>
          <a:bodyPr vert="horz" wrap="square" lIns="0" tIns="10001" rIns="0" bIns="0" rtlCol="0">
            <a:spAutoFit/>
          </a:bodyPr>
          <a:lstStyle/>
          <a:p>
            <a:pPr marL="10000">
              <a:spcBef>
                <a:spcPts val="79"/>
              </a:spcBef>
            </a:pPr>
            <a:r>
              <a:rPr lang="en-US" sz="4000" kern="1200" spc="-3" noProof="0" dirty="0">
                <a:latin typeface="+mj-lt"/>
                <a:cs typeface="DINPro"/>
              </a:rPr>
              <a:t>Enjoy Göttingen </a:t>
            </a:r>
            <a:r>
              <a:rPr lang="en-US" sz="4000" kern="1200" spc="-3" noProof="0" dirty="0">
                <a:latin typeface="+mj-lt"/>
                <a:cs typeface="DINPro"/>
                <a:sym typeface="Wingdings" pitchFamily="2" charset="2"/>
              </a:rPr>
              <a:t> </a:t>
            </a:r>
            <a:endParaRPr lang="en-US" sz="4000" kern="1200" spc="-3" noProof="0" dirty="0">
              <a:latin typeface="+mj-lt"/>
              <a:cs typeface="DINPro"/>
            </a:endParaRPr>
          </a:p>
        </p:txBody>
      </p:sp>
      <p:sp>
        <p:nvSpPr>
          <p:cNvPr id="2" name="Datumsplatzhalter 1"/>
          <p:cNvSpPr>
            <a:spLocks noGrp="1"/>
          </p:cNvSpPr>
          <p:nvPr>
            <p:ph type="dt" sz="half" idx="6"/>
          </p:nvPr>
        </p:nvSpPr>
        <p:spPr/>
        <p:txBody>
          <a:bodyPr/>
          <a:lstStyle/>
          <a:p>
            <a:r>
              <a:rPr lang="de-DE"/>
              <a:t>22.09.2025</a:t>
            </a:r>
            <a:endParaRPr lang="en-US"/>
          </a:p>
        </p:txBody>
      </p:sp>
      <p:sp>
        <p:nvSpPr>
          <p:cNvPr id="5" name="Fußzeilenplatzhalter 4"/>
          <p:cNvSpPr>
            <a:spLocks noGrp="1"/>
          </p:cNvSpPr>
          <p:nvPr>
            <p:ph type="ftr" sz="quarter" idx="5"/>
          </p:nvPr>
        </p:nvSpPr>
        <p:spPr/>
        <p:txBody>
          <a:bodyPr/>
          <a:lstStyle/>
          <a:p>
            <a:r>
              <a:rPr lang="de-DE"/>
              <a:t>Welcome to Göttingen</a:t>
            </a:r>
          </a:p>
        </p:txBody>
      </p:sp>
      <p:sp>
        <p:nvSpPr>
          <p:cNvPr id="7" name="Foliennummernplatzhalter 6"/>
          <p:cNvSpPr>
            <a:spLocks noGrp="1"/>
          </p:cNvSpPr>
          <p:nvPr>
            <p:ph type="sldNum" sz="quarter" idx="7"/>
          </p:nvPr>
        </p:nvSpPr>
        <p:spPr/>
        <p:txBody>
          <a:bodyPr/>
          <a:lstStyle/>
          <a:p>
            <a:fld id="{B6F15528-21DE-4FAA-801E-634DDDAF4B2B}" type="slidenum">
              <a:rPr lang="de-DE" smtClean="0"/>
              <a:t>30</a:t>
            </a:fld>
            <a:endParaRPr lang="de-DE"/>
          </a:p>
        </p:txBody>
      </p:sp>
    </p:spTree>
    <p:extLst>
      <p:ext uri="{BB962C8B-B14F-4D97-AF65-F5344CB8AC3E}">
        <p14:creationId xmlns:p14="http://schemas.microsoft.com/office/powerpoint/2010/main" val="1870057991"/>
      </p:ext>
    </p:extLst>
  </p:cSld>
  <p:clrMapOvr>
    <a:masterClrMapping/>
  </p:clrMapOvr>
  <mc:AlternateContent xmlns:mc="http://schemas.openxmlformats.org/markup-compatibility/2006" xmlns:p14="http://schemas.microsoft.com/office/powerpoint/2010/main">
    <mc:Choice Requires="p14">
      <p:transition spd="slow" p14:dur="2000" advTm="21690"/>
    </mc:Choice>
    <mc:Fallback xmlns="">
      <p:transition spd="slow" advTm="216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453749" y="823266"/>
            <a:ext cx="7623279" cy="349655"/>
          </a:xfrm>
        </p:spPr>
        <p:txBody>
          <a:bodyPr/>
          <a:lstStyle/>
          <a:p>
            <a:r>
              <a:rPr lang="en-US" sz="2400" noProof="0" dirty="0"/>
              <a:t>Important preparations!</a:t>
            </a:r>
          </a:p>
        </p:txBody>
      </p:sp>
      <p:sp>
        <p:nvSpPr>
          <p:cNvPr id="61" name="object 61"/>
          <p:cNvSpPr txBox="1">
            <a:spLocks noGrp="1"/>
          </p:cNvSpPr>
          <p:nvPr>
            <p:ph type="body" idx="1"/>
          </p:nvPr>
        </p:nvSpPr>
        <p:spPr>
          <a:xfrm>
            <a:off x="821528" y="1059582"/>
            <a:ext cx="7171741" cy="3703605"/>
          </a:xfrm>
        </p:spPr>
        <p:txBody>
          <a:bodyPr/>
          <a:lstStyle/>
          <a:p>
            <a:pPr>
              <a:buFont typeface="Wingdings" panose="05000000000000000000" pitchFamily="2" charset="2"/>
              <a:buChar char="§"/>
            </a:pPr>
            <a:r>
              <a:rPr lang="en-US" b="1" kern="1200" noProof="0" dirty="0"/>
              <a:t>Online enrolment</a:t>
            </a:r>
          </a:p>
          <a:p>
            <a:pPr marL="752116" lvl="2" indent="-171450">
              <a:spcBef>
                <a:spcPts val="53"/>
              </a:spcBef>
              <a:buFont typeface="Wingdings" panose="05000000000000000000" pitchFamily="2" charset="2"/>
              <a:buChar char="§"/>
            </a:pPr>
            <a:r>
              <a:rPr lang="en-US" sz="1200" kern="1200" noProof="0" dirty="0">
                <a:solidFill>
                  <a:schemeClr val="accent6"/>
                </a:solidFill>
              </a:rPr>
              <a:t>Upload documents online</a:t>
            </a:r>
          </a:p>
          <a:p>
            <a:pPr marL="752116" lvl="2" indent="-171450">
              <a:spcBef>
                <a:spcPts val="53"/>
              </a:spcBef>
              <a:buFont typeface="Wingdings" panose="05000000000000000000" pitchFamily="2" charset="2"/>
              <a:buChar char="§"/>
            </a:pPr>
            <a:r>
              <a:rPr lang="en-US" sz="1200" kern="1200" noProof="0" dirty="0">
                <a:solidFill>
                  <a:schemeClr val="accent6"/>
                </a:solidFill>
              </a:rPr>
              <a:t>Pay semester fee</a:t>
            </a:r>
          </a:p>
          <a:p>
            <a:pPr marL="752116" lvl="2" indent="-171450">
              <a:spcBef>
                <a:spcPts val="53"/>
              </a:spcBef>
              <a:buFont typeface="Wingdings" panose="05000000000000000000" pitchFamily="2" charset="2"/>
              <a:buChar char="§"/>
            </a:pPr>
            <a:r>
              <a:rPr lang="en-US" sz="1200" kern="1200" noProof="0" dirty="0">
                <a:solidFill>
                  <a:schemeClr val="accent6"/>
                </a:solidFill>
              </a:rPr>
              <a:t>After you have </a:t>
            </a:r>
            <a:r>
              <a:rPr lang="en-US" sz="1200" kern="1200" dirty="0">
                <a:solidFill>
                  <a:schemeClr val="accent6"/>
                </a:solidFill>
              </a:rPr>
              <a:t>successfully enrolled, </a:t>
            </a:r>
            <a:r>
              <a:rPr lang="en-US" sz="1200" kern="1200" noProof="0" dirty="0">
                <a:solidFill>
                  <a:schemeClr val="accent6"/>
                </a:solidFill>
              </a:rPr>
              <a:t>you can apply for a student ID card</a:t>
            </a:r>
          </a:p>
          <a:p>
            <a:pPr>
              <a:lnSpc>
                <a:spcPct val="150000"/>
              </a:lnSpc>
              <a:buFont typeface="Wingdings" panose="05000000000000000000" pitchFamily="2" charset="2"/>
              <a:buChar char="§"/>
            </a:pPr>
            <a:r>
              <a:rPr lang="en-US" b="1" kern="1200" noProof="0" dirty="0"/>
              <a:t>Health insurance</a:t>
            </a:r>
          </a:p>
          <a:p>
            <a:pPr marL="752116" lvl="2" indent="-171450">
              <a:spcBef>
                <a:spcPts val="53"/>
              </a:spcBef>
              <a:buFont typeface="Wingdings" panose="05000000000000000000" pitchFamily="2" charset="2"/>
              <a:buChar char="§"/>
            </a:pPr>
            <a:r>
              <a:rPr lang="en-US" sz="1200" kern="1200" noProof="0" dirty="0">
                <a:solidFill>
                  <a:schemeClr val="accent6"/>
                </a:solidFill>
              </a:rPr>
              <a:t>No travel insurance!</a:t>
            </a:r>
          </a:p>
          <a:p>
            <a:pPr marL="752116" lvl="2" indent="-171450">
              <a:spcBef>
                <a:spcPts val="53"/>
              </a:spcBef>
              <a:buFont typeface="Wingdings" panose="05000000000000000000" pitchFamily="2" charset="2"/>
              <a:buChar char="§"/>
            </a:pPr>
            <a:r>
              <a:rPr lang="en-US" sz="1200" kern="1200" noProof="0" dirty="0">
                <a:solidFill>
                  <a:schemeClr val="accent6"/>
                </a:solidFill>
              </a:rPr>
              <a:t>Apply for insurance from abroad</a:t>
            </a:r>
          </a:p>
          <a:p>
            <a:pPr marL="752116" lvl="2" indent="-171450">
              <a:spcBef>
                <a:spcPts val="53"/>
              </a:spcBef>
              <a:buFont typeface="Wingdings" panose="05000000000000000000" pitchFamily="2" charset="2"/>
              <a:buChar char="§"/>
            </a:pPr>
            <a:r>
              <a:rPr lang="en-US" sz="1200" kern="1200" noProof="0" dirty="0">
                <a:solidFill>
                  <a:schemeClr val="accent6"/>
                </a:solidFill>
              </a:rPr>
              <a:t>Contracts begin at the start of the semester</a:t>
            </a:r>
            <a:endParaRPr lang="en-US" noProof="0" dirty="0">
              <a:solidFill>
                <a:schemeClr val="accent6"/>
              </a:solidFill>
            </a:endParaRPr>
          </a:p>
          <a:p>
            <a:pPr marL="752116" lvl="2" indent="-171450">
              <a:spcBef>
                <a:spcPts val="53"/>
              </a:spcBef>
              <a:buFont typeface="Wingdings" panose="05000000000000000000" pitchFamily="2" charset="2"/>
              <a:buChar char="§"/>
            </a:pPr>
            <a:r>
              <a:rPr lang="en-US" sz="1200" kern="1200" noProof="0" dirty="0">
                <a:solidFill>
                  <a:schemeClr val="accent6"/>
                </a:solidFill>
              </a:rPr>
              <a:t>Health insurance is mandatory for enrolment</a:t>
            </a:r>
          </a:p>
          <a:p>
            <a:pPr>
              <a:lnSpc>
                <a:spcPct val="150000"/>
              </a:lnSpc>
              <a:buFont typeface="Wingdings" panose="05000000000000000000" pitchFamily="2" charset="2"/>
              <a:buChar char="§"/>
            </a:pPr>
            <a:r>
              <a:rPr lang="en-US" b="1" kern="1200" noProof="0" dirty="0"/>
              <a:t>Visa for study purpose </a:t>
            </a:r>
          </a:p>
          <a:p>
            <a:pPr marL="752116" lvl="2" indent="-171450">
              <a:spcBef>
                <a:spcPts val="53"/>
              </a:spcBef>
              <a:buFont typeface="Wingdings" panose="05000000000000000000" pitchFamily="2" charset="2"/>
              <a:buChar char="§"/>
            </a:pPr>
            <a:r>
              <a:rPr lang="en-US" sz="1200" kern="1200" dirty="0">
                <a:solidFill>
                  <a:schemeClr val="accent6"/>
                </a:solidFill>
              </a:rPr>
              <a:t>No tourist visa</a:t>
            </a:r>
          </a:p>
          <a:p>
            <a:pPr marL="752116" lvl="2" indent="-171450">
              <a:spcBef>
                <a:spcPts val="53"/>
              </a:spcBef>
              <a:buFont typeface="Wingdings" panose="05000000000000000000" pitchFamily="2" charset="2"/>
              <a:buChar char="§"/>
            </a:pPr>
            <a:r>
              <a:rPr lang="en-US" sz="1200" kern="1200" dirty="0">
                <a:solidFill>
                  <a:schemeClr val="accent6"/>
                </a:solidFill>
              </a:rPr>
              <a:t>Students from EU/EEA: no visa necessary; free entry and unlimited stay in Germany/Students from outside EU/EEA: visa is necessary</a:t>
            </a:r>
          </a:p>
          <a:p>
            <a:pPr marL="752116" lvl="2" indent="-171450">
              <a:spcBef>
                <a:spcPts val="53"/>
              </a:spcBef>
              <a:buFont typeface="Wingdings" panose="05000000000000000000" pitchFamily="2" charset="2"/>
              <a:buChar char="§"/>
            </a:pPr>
            <a:r>
              <a:rPr lang="en-US" sz="1200" kern="1200" dirty="0">
                <a:solidFill>
                  <a:schemeClr val="accent6"/>
                </a:solidFill>
              </a:rPr>
              <a:t>Free service: Please use the code UNIGOETTINGEN25 to create your free account at </a:t>
            </a:r>
            <a:r>
              <a:rPr lang="en-US" sz="1200" kern="1200" dirty="0">
                <a:solidFill>
                  <a:schemeClr val="accent6"/>
                </a:solidFill>
                <a:hlinkClick r:id="rId3">
                  <a:extLst>
                    <a:ext uri="{A12FA001-AC4F-418D-AE19-62706E023703}">
                      <ahyp:hlinkClr xmlns:ahyp="http://schemas.microsoft.com/office/drawing/2018/hyperlinkcolor" val="tx"/>
                    </a:ext>
                  </a:extLst>
                </a:hlinkClick>
              </a:rPr>
              <a:t>https://platform.visaflow.app</a:t>
            </a:r>
            <a:endParaRPr lang="de-DE" sz="1200" kern="1200" dirty="0">
              <a:solidFill>
                <a:schemeClr val="accent6"/>
              </a:solidFill>
            </a:endParaRPr>
          </a:p>
          <a:p>
            <a:pPr marL="752116" lvl="2" indent="-171450">
              <a:spcBef>
                <a:spcPts val="53"/>
              </a:spcBef>
              <a:buFont typeface="Wingdings" panose="05000000000000000000" pitchFamily="2" charset="2"/>
              <a:buChar char="§"/>
            </a:pPr>
            <a:endParaRPr lang="en-US" sz="1200" kern="1200" dirty="0">
              <a:solidFill>
                <a:schemeClr val="accent6"/>
              </a:solidFill>
            </a:endParaRPr>
          </a:p>
          <a:p>
            <a:pPr indent="0">
              <a:buNone/>
            </a:pPr>
            <a:endParaRPr lang="en-US" b="1" kern="1200" noProof="0"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en-US" smtClean="0"/>
              <a:pPr/>
              <a:t>4</a:t>
            </a:fld>
            <a:endParaRPr lang="en-US" dirty="0"/>
          </a:p>
        </p:txBody>
      </p:sp>
      <p:sp>
        <p:nvSpPr>
          <p:cNvPr id="10" name="Textplatzhalter 8"/>
          <p:cNvSpPr>
            <a:spLocks noGrp="1"/>
          </p:cNvSpPr>
          <p:nvPr>
            <p:ph type="body" sz="quarter" idx="12"/>
          </p:nvPr>
        </p:nvSpPr>
        <p:spPr>
          <a:xfrm>
            <a:off x="6721823" y="230849"/>
            <a:ext cx="2129730" cy="369332"/>
          </a:xfrm>
        </p:spPr>
        <p:txBody>
          <a:bodyPr/>
          <a:lstStyle/>
          <a:p>
            <a:r>
              <a:rPr lang="en-US" noProof="0" dirty="0"/>
              <a:t>Göttingen International</a:t>
            </a:r>
          </a:p>
          <a:p>
            <a:endParaRPr lang="en-US" noProof="0" dirty="0"/>
          </a:p>
        </p:txBody>
      </p:sp>
      <p:pic>
        <p:nvPicPr>
          <p:cNvPr id="4" name="Grafik 3"/>
          <p:cNvPicPr>
            <a:picLocks noChangeAspect="1"/>
          </p:cNvPicPr>
          <p:nvPr/>
        </p:nvPicPr>
        <p:blipFill>
          <a:blip r:embed="rId4"/>
          <a:stretch>
            <a:fillRect/>
          </a:stretch>
        </p:blipFill>
        <p:spPr>
          <a:xfrm>
            <a:off x="6278139" y="915566"/>
            <a:ext cx="2044333" cy="1878479"/>
          </a:xfrm>
          <a:prstGeom prst="rect">
            <a:avLst/>
          </a:prstGeom>
        </p:spPr>
      </p:pic>
      <p:sp>
        <p:nvSpPr>
          <p:cNvPr id="8" name="Fußzeilenplatzhalter 113">
            <a:extLst>
              <a:ext uri="{FF2B5EF4-FFF2-40B4-BE49-F238E27FC236}">
                <a16:creationId xmlns:a16="http://schemas.microsoft.com/office/drawing/2014/main" id="{31BC132F-E869-453F-994B-E46E5C6D44DA}"/>
              </a:ext>
            </a:extLst>
          </p:cNvPr>
          <p:cNvSpPr>
            <a:spLocks noGrp="1"/>
          </p:cNvSpPr>
          <p:nvPr>
            <p:ph type="ftr" sz="quarter" idx="3"/>
          </p:nvPr>
        </p:nvSpPr>
        <p:spPr>
          <a:xfrm>
            <a:off x="1732360" y="4877217"/>
            <a:ext cx="6054328" cy="145733"/>
          </a:xfrm>
        </p:spPr>
        <p:txBody>
          <a:bodyPr/>
          <a:lstStyle/>
          <a:p>
            <a:r>
              <a:rPr lang="en-US" dirty="0"/>
              <a:t>Welcome to Göttingen</a:t>
            </a:r>
          </a:p>
        </p:txBody>
      </p:sp>
    </p:spTree>
    <p:extLst>
      <p:ext uri="{BB962C8B-B14F-4D97-AF65-F5344CB8AC3E}">
        <p14:creationId xmlns:p14="http://schemas.microsoft.com/office/powerpoint/2010/main" val="329752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63A466A-0434-6EBE-01D0-F38D7ED8D043}"/>
              </a:ext>
            </a:extLst>
          </p:cNvPr>
          <p:cNvSpPr>
            <a:spLocks noGrp="1"/>
          </p:cNvSpPr>
          <p:nvPr>
            <p:ph type="body" sz="quarter" idx="12"/>
          </p:nvPr>
        </p:nvSpPr>
        <p:spPr/>
        <p:txBody>
          <a:bodyPr/>
          <a:lstStyle/>
          <a:p>
            <a:r>
              <a:rPr lang="de-DE" dirty="0"/>
              <a:t>Göttingen International</a:t>
            </a:r>
          </a:p>
        </p:txBody>
      </p:sp>
      <p:sp>
        <p:nvSpPr>
          <p:cNvPr id="5" name="Fußzeilenplatzhalter 4">
            <a:extLst>
              <a:ext uri="{FF2B5EF4-FFF2-40B4-BE49-F238E27FC236}">
                <a16:creationId xmlns:a16="http://schemas.microsoft.com/office/drawing/2014/main" id="{70F7CEAA-2A90-0590-B167-CA79BCB52193}"/>
              </a:ext>
            </a:extLst>
          </p:cNvPr>
          <p:cNvSpPr>
            <a:spLocks noGrp="1"/>
          </p:cNvSpPr>
          <p:nvPr>
            <p:ph type="ftr" sz="quarter" idx="3"/>
          </p:nvPr>
        </p:nvSpPr>
        <p:spPr/>
        <p:txBody>
          <a:bodyPr/>
          <a:lstStyle/>
          <a:p>
            <a:r>
              <a:rPr lang="de-DE"/>
              <a:t>Welcome to Göttingen</a:t>
            </a:r>
            <a:endParaRPr lang="de-DE" dirty="0"/>
          </a:p>
        </p:txBody>
      </p:sp>
      <p:sp>
        <p:nvSpPr>
          <p:cNvPr id="6" name="Datumsplatzhalter 5">
            <a:extLst>
              <a:ext uri="{FF2B5EF4-FFF2-40B4-BE49-F238E27FC236}">
                <a16:creationId xmlns:a16="http://schemas.microsoft.com/office/drawing/2014/main" id="{04246469-F5BF-0220-0890-7C1F7987F15B}"/>
              </a:ext>
            </a:extLst>
          </p:cNvPr>
          <p:cNvSpPr>
            <a:spLocks noGrp="1"/>
          </p:cNvSpPr>
          <p:nvPr>
            <p:ph type="dt" sz="half" idx="2"/>
          </p:nvPr>
        </p:nvSpPr>
        <p:spPr/>
        <p:txBody>
          <a:bodyPr/>
          <a:lstStyle/>
          <a:p>
            <a:r>
              <a:rPr lang="de-DE"/>
              <a:t>22.09.2025</a:t>
            </a:r>
            <a:endParaRPr lang="en-US" dirty="0"/>
          </a:p>
        </p:txBody>
      </p:sp>
      <p:sp>
        <p:nvSpPr>
          <p:cNvPr id="7" name="Foliennummernplatzhalter 6">
            <a:extLst>
              <a:ext uri="{FF2B5EF4-FFF2-40B4-BE49-F238E27FC236}">
                <a16:creationId xmlns:a16="http://schemas.microsoft.com/office/drawing/2014/main" id="{C071EDEC-3CFD-2F9D-DE87-1D05496C40F0}"/>
              </a:ext>
            </a:extLst>
          </p:cNvPr>
          <p:cNvSpPr>
            <a:spLocks noGrp="1"/>
          </p:cNvSpPr>
          <p:nvPr>
            <p:ph type="sldNum" sz="quarter" idx="4"/>
          </p:nvPr>
        </p:nvSpPr>
        <p:spPr/>
        <p:txBody>
          <a:bodyPr/>
          <a:lstStyle/>
          <a:p>
            <a:fld id="{B6F15528-21DE-4FAA-801E-634DDDAF4B2B}" type="slidenum">
              <a:rPr lang="de-DE" smtClean="0"/>
              <a:pPr/>
              <a:t>5</a:t>
            </a:fld>
            <a:endParaRPr lang="de-DE" dirty="0"/>
          </a:p>
        </p:txBody>
      </p:sp>
      <p:sp>
        <p:nvSpPr>
          <p:cNvPr id="8" name="object 62">
            <a:extLst>
              <a:ext uri="{FF2B5EF4-FFF2-40B4-BE49-F238E27FC236}">
                <a16:creationId xmlns:a16="http://schemas.microsoft.com/office/drawing/2014/main" id="{B280CFB6-B710-5F09-6896-1D7752D2F811}"/>
              </a:ext>
            </a:extLst>
          </p:cNvPr>
          <p:cNvSpPr txBox="1">
            <a:spLocks noGrp="1"/>
          </p:cNvSpPr>
          <p:nvPr>
            <p:ph type="title"/>
          </p:nvPr>
        </p:nvSpPr>
        <p:spPr>
          <a:xfrm>
            <a:off x="699297" y="846848"/>
            <a:ext cx="7623175" cy="430212"/>
          </a:xfrm>
        </p:spPr>
        <p:txBody>
          <a:bodyPr/>
          <a:lstStyle/>
          <a:p>
            <a:r>
              <a:rPr lang="de-DE" sz="2400" dirty="0"/>
              <a:t>Late </a:t>
            </a:r>
            <a:r>
              <a:rPr lang="de-DE" sz="2400" dirty="0" err="1"/>
              <a:t>arrivals</a:t>
            </a:r>
            <a:endParaRPr lang="de-DE" sz="2400" dirty="0"/>
          </a:p>
        </p:txBody>
      </p:sp>
      <p:sp>
        <p:nvSpPr>
          <p:cNvPr id="12" name="object 61">
            <a:extLst>
              <a:ext uri="{FF2B5EF4-FFF2-40B4-BE49-F238E27FC236}">
                <a16:creationId xmlns:a16="http://schemas.microsoft.com/office/drawing/2014/main" id="{5BAAC3F4-FAE2-F621-EB5F-E690D2BA99B3}"/>
              </a:ext>
            </a:extLst>
          </p:cNvPr>
          <p:cNvSpPr txBox="1">
            <a:spLocks noGrp="1"/>
          </p:cNvSpPr>
          <p:nvPr>
            <p:ph type="body" idx="1"/>
          </p:nvPr>
        </p:nvSpPr>
        <p:spPr>
          <a:xfrm>
            <a:off x="734378" y="1384404"/>
            <a:ext cx="5493806" cy="3278124"/>
          </a:xfrm>
        </p:spPr>
        <p:txBody>
          <a:bodyPr/>
          <a:lstStyle/>
          <a:p>
            <a:pPr>
              <a:buFont typeface="Wingdings" panose="05000000000000000000" pitchFamily="2" charset="2"/>
              <a:buChar char="§"/>
            </a:pPr>
            <a:r>
              <a:rPr lang="de-DE" b="1" kern="1200" dirty="0"/>
              <a:t>As a </a:t>
            </a:r>
            <a:r>
              <a:rPr lang="de-DE" b="1" kern="1200" dirty="0" err="1"/>
              <a:t>general</a:t>
            </a:r>
            <a:r>
              <a:rPr lang="de-DE" b="1" kern="1200" dirty="0"/>
              <a:t> </a:t>
            </a:r>
            <a:r>
              <a:rPr lang="de-DE" b="1" kern="1200" dirty="0" err="1"/>
              <a:t>rule</a:t>
            </a:r>
            <a:endParaRPr lang="de-DE" b="1" kern="1200" dirty="0"/>
          </a:p>
          <a:p>
            <a:pPr marL="752116" lvl="2" indent="-171450">
              <a:spcBef>
                <a:spcPts val="53"/>
              </a:spcBef>
              <a:buFont typeface="Wingdings" panose="05000000000000000000" pitchFamily="2" charset="2"/>
              <a:buChar char="§"/>
            </a:pPr>
            <a:r>
              <a:rPr lang="de-DE" sz="1200" kern="1200" dirty="0">
                <a:solidFill>
                  <a:schemeClr val="accent6"/>
                </a:solidFill>
              </a:rPr>
              <a:t>Bachelor </a:t>
            </a:r>
            <a:r>
              <a:rPr lang="de-DE" sz="1200" kern="1200" dirty="0">
                <a:solidFill>
                  <a:schemeClr val="accent6"/>
                </a:solidFill>
                <a:sym typeface="Wingdings" panose="05000000000000000000" pitchFamily="2" charset="2"/>
              </a:rPr>
              <a:t> </a:t>
            </a:r>
            <a:r>
              <a:rPr lang="de-DE" sz="1200" kern="1200" dirty="0" err="1">
                <a:solidFill>
                  <a:schemeClr val="accent6"/>
                </a:solidFill>
                <a:sym typeface="Wingdings" panose="05000000000000000000" pitchFamily="2" charset="2"/>
              </a:rPr>
              <a:t>no</a:t>
            </a:r>
            <a:r>
              <a:rPr lang="de-DE" sz="1200" kern="1200" dirty="0">
                <a:solidFill>
                  <a:schemeClr val="accent6"/>
                </a:solidFill>
                <a:sym typeface="Wingdings" panose="05000000000000000000" pitchFamily="2" charset="2"/>
              </a:rPr>
              <a:t> </a:t>
            </a:r>
            <a:r>
              <a:rPr lang="de-DE" sz="1200" kern="1200" dirty="0" err="1">
                <a:solidFill>
                  <a:schemeClr val="accent6"/>
                </a:solidFill>
                <a:sym typeface="Wingdings" panose="05000000000000000000" pitchFamily="2" charset="2"/>
              </a:rPr>
              <a:t>postponement</a:t>
            </a:r>
            <a:r>
              <a:rPr lang="de-DE" sz="1200" kern="1200" dirty="0">
                <a:solidFill>
                  <a:schemeClr val="accent6"/>
                </a:solidFill>
                <a:sym typeface="Wingdings" panose="05000000000000000000" pitchFamily="2" charset="2"/>
              </a:rPr>
              <a:t> </a:t>
            </a:r>
            <a:r>
              <a:rPr lang="de-DE" sz="1200" kern="1200" dirty="0" err="1">
                <a:solidFill>
                  <a:schemeClr val="accent6"/>
                </a:solidFill>
                <a:sym typeface="Wingdings" panose="05000000000000000000" pitchFamily="2" charset="2"/>
              </a:rPr>
              <a:t>of</a:t>
            </a:r>
            <a:r>
              <a:rPr lang="de-DE" sz="1200" kern="1200" dirty="0">
                <a:solidFill>
                  <a:schemeClr val="accent6"/>
                </a:solidFill>
                <a:sym typeface="Wingdings" panose="05000000000000000000" pitchFamily="2" charset="2"/>
              </a:rPr>
              <a:t> </a:t>
            </a:r>
            <a:r>
              <a:rPr lang="de-DE" sz="1200" kern="1200" dirty="0" err="1">
                <a:solidFill>
                  <a:schemeClr val="accent6"/>
                </a:solidFill>
                <a:sym typeface="Wingdings" panose="05000000000000000000" pitchFamily="2" charset="2"/>
              </a:rPr>
              <a:t>admission</a:t>
            </a:r>
            <a:r>
              <a:rPr lang="de-DE" sz="1200" kern="1200" dirty="0">
                <a:solidFill>
                  <a:schemeClr val="accent6"/>
                </a:solidFill>
                <a:sym typeface="Wingdings" panose="05000000000000000000" pitchFamily="2" charset="2"/>
              </a:rPr>
              <a:t> possible</a:t>
            </a:r>
          </a:p>
          <a:p>
            <a:pPr marL="752116" lvl="2" indent="-171450">
              <a:spcBef>
                <a:spcPts val="53"/>
              </a:spcBef>
              <a:buFont typeface="Wingdings" panose="05000000000000000000" pitchFamily="2" charset="2"/>
              <a:buChar char="§"/>
            </a:pPr>
            <a:r>
              <a:rPr lang="de-DE" sz="1200" kern="1200" dirty="0">
                <a:solidFill>
                  <a:schemeClr val="accent6"/>
                </a:solidFill>
              </a:rPr>
              <a:t>Master/PhD </a:t>
            </a:r>
            <a:r>
              <a:rPr lang="de-DE" sz="1200" kern="1200" dirty="0">
                <a:solidFill>
                  <a:schemeClr val="accent6"/>
                </a:solidFill>
                <a:sym typeface="Wingdings" panose="05000000000000000000" pitchFamily="2" charset="2"/>
              </a:rPr>
              <a:t> send an E-Mail </a:t>
            </a:r>
            <a:r>
              <a:rPr lang="de-DE" sz="1200" kern="1200" dirty="0" err="1">
                <a:solidFill>
                  <a:schemeClr val="accent6"/>
                </a:solidFill>
                <a:sym typeface="Wingdings" panose="05000000000000000000" pitchFamily="2" charset="2"/>
              </a:rPr>
              <a:t>to</a:t>
            </a:r>
            <a:r>
              <a:rPr lang="de-DE" sz="1200" kern="1200" dirty="0">
                <a:solidFill>
                  <a:schemeClr val="accent6"/>
                </a:solidFill>
                <a:sym typeface="Wingdings" panose="05000000000000000000" pitchFamily="2" charset="2"/>
              </a:rPr>
              <a:t> </a:t>
            </a:r>
            <a:r>
              <a:rPr lang="de-DE" sz="1200" kern="1200" dirty="0" err="1">
                <a:solidFill>
                  <a:schemeClr val="accent6"/>
                </a:solidFill>
                <a:sym typeface="Wingdings" panose="05000000000000000000" pitchFamily="2" charset="2"/>
              </a:rPr>
              <a:t>the</a:t>
            </a:r>
            <a:r>
              <a:rPr lang="de-DE" sz="1200" kern="1200" dirty="0">
                <a:solidFill>
                  <a:schemeClr val="accent6"/>
                </a:solidFill>
                <a:sym typeface="Wingdings" panose="05000000000000000000" pitchFamily="2" charset="2"/>
              </a:rPr>
              <a:t> </a:t>
            </a:r>
            <a:r>
              <a:rPr lang="de-DE" sz="1200" kern="1200" dirty="0" err="1">
                <a:solidFill>
                  <a:schemeClr val="accent6"/>
                </a:solidFill>
                <a:sym typeface="Wingdings" panose="05000000000000000000" pitchFamily="2" charset="2"/>
              </a:rPr>
              <a:t>contact</a:t>
            </a:r>
            <a:r>
              <a:rPr lang="de-DE" sz="1200" kern="1200" dirty="0">
                <a:solidFill>
                  <a:schemeClr val="accent6"/>
                </a:solidFill>
                <a:sym typeface="Wingdings" panose="05000000000000000000" pitchFamily="2" charset="2"/>
              </a:rPr>
              <a:t> person in </a:t>
            </a:r>
            <a:r>
              <a:rPr lang="de-DE" sz="1200" kern="1200" dirty="0" err="1">
                <a:solidFill>
                  <a:schemeClr val="accent6"/>
                </a:solidFill>
                <a:sym typeface="Wingdings" panose="05000000000000000000" pitchFamily="2" charset="2"/>
              </a:rPr>
              <a:t>your</a:t>
            </a:r>
            <a:r>
              <a:rPr lang="de-DE" sz="1200" kern="1200" dirty="0">
                <a:solidFill>
                  <a:schemeClr val="accent6"/>
                </a:solidFill>
                <a:sym typeface="Wingdings" panose="05000000000000000000" pitchFamily="2" charset="2"/>
              </a:rPr>
              <a:t> </a:t>
            </a:r>
            <a:r>
              <a:rPr lang="de-DE" sz="1200" kern="1200" dirty="0" err="1">
                <a:solidFill>
                  <a:schemeClr val="accent6"/>
                </a:solidFill>
                <a:sym typeface="Wingdings" panose="05000000000000000000" pitchFamily="2" charset="2"/>
                <a:hlinkClick r:id="rId2"/>
              </a:rPr>
              <a:t>faculty</a:t>
            </a:r>
            <a:r>
              <a:rPr lang="de-DE" sz="1200" kern="1200" dirty="0">
                <a:solidFill>
                  <a:schemeClr val="accent6"/>
                </a:solidFill>
                <a:sym typeface="Wingdings" panose="05000000000000000000" pitchFamily="2" charset="2"/>
              </a:rPr>
              <a:t> </a:t>
            </a:r>
            <a:r>
              <a:rPr lang="de-DE" sz="1200" kern="1200" dirty="0" err="1">
                <a:solidFill>
                  <a:schemeClr val="accent6"/>
                </a:solidFill>
                <a:sym typeface="Wingdings" panose="05000000000000000000" pitchFamily="2" charset="2"/>
              </a:rPr>
              <a:t>as</a:t>
            </a:r>
            <a:r>
              <a:rPr lang="de-DE" sz="1200" kern="1200" dirty="0">
                <a:solidFill>
                  <a:schemeClr val="accent6"/>
                </a:solidFill>
              </a:rPr>
              <a:t> </a:t>
            </a:r>
            <a:r>
              <a:rPr lang="de-DE" sz="1200" kern="1200" dirty="0" err="1">
                <a:solidFill>
                  <a:schemeClr val="accent6"/>
                </a:solidFill>
              </a:rPr>
              <a:t>the</a:t>
            </a:r>
            <a:r>
              <a:rPr lang="de-DE" sz="1200" kern="1200" dirty="0">
                <a:solidFill>
                  <a:schemeClr val="accent6"/>
                </a:solidFill>
              </a:rPr>
              <a:t> </a:t>
            </a:r>
            <a:r>
              <a:rPr lang="de-DE" sz="1200" kern="1200" dirty="0" err="1">
                <a:solidFill>
                  <a:schemeClr val="accent6"/>
                </a:solidFill>
              </a:rPr>
              <a:t>faculty</a:t>
            </a:r>
            <a:r>
              <a:rPr lang="de-DE" sz="1200" kern="1200" dirty="0">
                <a:solidFill>
                  <a:schemeClr val="accent6"/>
                </a:solidFill>
              </a:rPr>
              <a:t> </a:t>
            </a:r>
            <a:r>
              <a:rPr lang="de-DE" sz="1200" kern="1200" dirty="0" err="1">
                <a:solidFill>
                  <a:schemeClr val="accent6"/>
                </a:solidFill>
              </a:rPr>
              <a:t>decides</a:t>
            </a:r>
            <a:r>
              <a:rPr lang="de-DE" sz="1200" kern="1200" dirty="0">
                <a:solidFill>
                  <a:schemeClr val="accent6"/>
                </a:solidFill>
              </a:rPr>
              <a:t>:</a:t>
            </a:r>
          </a:p>
          <a:p>
            <a:pPr marL="1039100" lvl="3" indent="-171450">
              <a:spcBef>
                <a:spcPts val="53"/>
              </a:spcBef>
              <a:buFont typeface="Wingdings" panose="05000000000000000000" pitchFamily="2" charset="2"/>
              <a:buChar char="§"/>
            </a:pPr>
            <a:r>
              <a:rPr lang="de-DE" sz="1200" kern="1200" dirty="0" err="1">
                <a:solidFill>
                  <a:schemeClr val="accent6"/>
                </a:solidFill>
              </a:rPr>
              <a:t>if</a:t>
            </a:r>
            <a:r>
              <a:rPr lang="de-DE" sz="1200" kern="1200" dirty="0">
                <a:solidFill>
                  <a:schemeClr val="accent6"/>
                </a:solidFill>
              </a:rPr>
              <a:t> </a:t>
            </a:r>
            <a:r>
              <a:rPr lang="de-DE" sz="1200" kern="1200" dirty="0" err="1">
                <a:solidFill>
                  <a:schemeClr val="accent6"/>
                </a:solidFill>
              </a:rPr>
              <a:t>you</a:t>
            </a:r>
            <a:r>
              <a:rPr lang="de-DE" sz="1200" kern="1200" dirty="0">
                <a:solidFill>
                  <a:schemeClr val="accent6"/>
                </a:solidFill>
              </a:rPr>
              <a:t> </a:t>
            </a:r>
            <a:r>
              <a:rPr lang="de-DE" sz="1200" kern="1200" dirty="0" err="1">
                <a:solidFill>
                  <a:schemeClr val="accent6"/>
                </a:solidFill>
              </a:rPr>
              <a:t>can</a:t>
            </a:r>
            <a:r>
              <a:rPr lang="de-DE" sz="1200" kern="1200" dirty="0">
                <a:solidFill>
                  <a:schemeClr val="accent6"/>
                </a:solidFill>
              </a:rPr>
              <a:t> </a:t>
            </a:r>
            <a:r>
              <a:rPr lang="de-DE" sz="1200" kern="1200" dirty="0" err="1">
                <a:solidFill>
                  <a:schemeClr val="accent6"/>
                </a:solidFill>
              </a:rPr>
              <a:t>arrive</a:t>
            </a:r>
            <a:r>
              <a:rPr lang="de-DE" sz="1200" kern="1200" dirty="0">
                <a:solidFill>
                  <a:schemeClr val="accent6"/>
                </a:solidFill>
              </a:rPr>
              <a:t> </a:t>
            </a:r>
            <a:r>
              <a:rPr lang="de-DE" sz="1200" kern="1200" dirty="0" err="1">
                <a:solidFill>
                  <a:schemeClr val="accent6"/>
                </a:solidFill>
              </a:rPr>
              <a:t>later</a:t>
            </a:r>
            <a:r>
              <a:rPr lang="de-DE" sz="1200" kern="1200" dirty="0">
                <a:solidFill>
                  <a:schemeClr val="accent6"/>
                </a:solidFill>
              </a:rPr>
              <a:t> </a:t>
            </a:r>
            <a:r>
              <a:rPr lang="de-DE" sz="1200" kern="1200" dirty="0" err="1">
                <a:solidFill>
                  <a:schemeClr val="accent6"/>
                </a:solidFill>
              </a:rPr>
              <a:t>during</a:t>
            </a:r>
            <a:r>
              <a:rPr lang="de-DE" sz="1200" kern="1200" dirty="0">
                <a:solidFill>
                  <a:schemeClr val="accent6"/>
                </a:solidFill>
              </a:rPr>
              <a:t> </a:t>
            </a:r>
            <a:r>
              <a:rPr lang="de-DE" sz="1200" kern="1200" dirty="0" err="1">
                <a:solidFill>
                  <a:schemeClr val="accent6"/>
                </a:solidFill>
              </a:rPr>
              <a:t>the</a:t>
            </a:r>
            <a:r>
              <a:rPr lang="de-DE" sz="1200" kern="1200" dirty="0">
                <a:solidFill>
                  <a:schemeClr val="accent6"/>
                </a:solidFill>
              </a:rPr>
              <a:t> </a:t>
            </a:r>
            <a:r>
              <a:rPr lang="de-DE" sz="1200" kern="1200" dirty="0" err="1">
                <a:solidFill>
                  <a:schemeClr val="accent6"/>
                </a:solidFill>
              </a:rPr>
              <a:t>semester</a:t>
            </a:r>
            <a:r>
              <a:rPr lang="de-DE" sz="1200" kern="1200" dirty="0">
                <a:solidFill>
                  <a:schemeClr val="accent6"/>
                </a:solidFill>
              </a:rPr>
              <a:t> </a:t>
            </a:r>
          </a:p>
          <a:p>
            <a:pPr marL="1039100" lvl="3" indent="-171450">
              <a:spcBef>
                <a:spcPts val="53"/>
              </a:spcBef>
              <a:buFont typeface="Wingdings" panose="05000000000000000000" pitchFamily="2" charset="2"/>
              <a:buChar char="§"/>
            </a:pPr>
            <a:r>
              <a:rPr lang="de-DE" sz="1200" kern="1200" dirty="0" err="1">
                <a:solidFill>
                  <a:schemeClr val="accent6"/>
                </a:solidFill>
              </a:rPr>
              <a:t>or</a:t>
            </a:r>
            <a:r>
              <a:rPr lang="de-DE" sz="1200" kern="1200" dirty="0">
                <a:solidFill>
                  <a:schemeClr val="accent6"/>
                </a:solidFill>
              </a:rPr>
              <a:t> </a:t>
            </a:r>
            <a:r>
              <a:rPr lang="de-DE" sz="1200" kern="1200" dirty="0" err="1">
                <a:solidFill>
                  <a:schemeClr val="accent6"/>
                </a:solidFill>
              </a:rPr>
              <a:t>if</a:t>
            </a:r>
            <a:r>
              <a:rPr lang="de-DE" sz="1200" kern="1200" dirty="0">
                <a:solidFill>
                  <a:schemeClr val="accent6"/>
                </a:solidFill>
              </a:rPr>
              <a:t> </a:t>
            </a:r>
            <a:r>
              <a:rPr lang="de-DE" sz="1200" kern="1200" dirty="0" err="1">
                <a:solidFill>
                  <a:schemeClr val="accent6"/>
                </a:solidFill>
              </a:rPr>
              <a:t>your</a:t>
            </a:r>
            <a:r>
              <a:rPr lang="de-DE" sz="1200" kern="1200" dirty="0">
                <a:solidFill>
                  <a:schemeClr val="accent6"/>
                </a:solidFill>
              </a:rPr>
              <a:t> </a:t>
            </a:r>
            <a:r>
              <a:rPr lang="de-DE" sz="1200" kern="1200" dirty="0" err="1">
                <a:solidFill>
                  <a:schemeClr val="accent6"/>
                </a:solidFill>
              </a:rPr>
              <a:t>admission</a:t>
            </a:r>
            <a:r>
              <a:rPr lang="de-DE" sz="1200" kern="1200" dirty="0">
                <a:solidFill>
                  <a:schemeClr val="accent6"/>
                </a:solidFill>
              </a:rPr>
              <a:t> </a:t>
            </a:r>
            <a:r>
              <a:rPr lang="de-DE" sz="1200" kern="1200" dirty="0" err="1">
                <a:solidFill>
                  <a:schemeClr val="accent6"/>
                </a:solidFill>
              </a:rPr>
              <a:t>can</a:t>
            </a:r>
            <a:r>
              <a:rPr lang="de-DE" sz="1200" kern="1200" dirty="0">
                <a:solidFill>
                  <a:schemeClr val="accent6"/>
                </a:solidFill>
              </a:rPr>
              <a:t> </a:t>
            </a:r>
            <a:r>
              <a:rPr lang="de-DE" sz="1200" kern="1200" dirty="0" err="1">
                <a:solidFill>
                  <a:schemeClr val="accent6"/>
                </a:solidFill>
              </a:rPr>
              <a:t>be</a:t>
            </a:r>
            <a:r>
              <a:rPr lang="de-DE" sz="1200" kern="1200" dirty="0">
                <a:solidFill>
                  <a:schemeClr val="accent6"/>
                </a:solidFill>
              </a:rPr>
              <a:t> </a:t>
            </a:r>
            <a:r>
              <a:rPr lang="de-DE" sz="1200" kern="1200" dirty="0" err="1">
                <a:solidFill>
                  <a:schemeClr val="accent6"/>
                </a:solidFill>
              </a:rPr>
              <a:t>postponed</a:t>
            </a:r>
            <a:r>
              <a:rPr lang="de-DE" sz="1200" kern="1200" dirty="0">
                <a:solidFill>
                  <a:schemeClr val="accent6"/>
                </a:solidFill>
              </a:rPr>
              <a:t> </a:t>
            </a:r>
            <a:r>
              <a:rPr lang="de-DE" sz="1200" kern="1200" dirty="0" err="1">
                <a:solidFill>
                  <a:schemeClr val="accent6"/>
                </a:solidFill>
              </a:rPr>
              <a:t>to</a:t>
            </a:r>
            <a:r>
              <a:rPr lang="de-DE" sz="1200" kern="1200" dirty="0">
                <a:solidFill>
                  <a:schemeClr val="accent6"/>
                </a:solidFill>
              </a:rPr>
              <a:t> </a:t>
            </a:r>
            <a:r>
              <a:rPr lang="de-DE" sz="1200" kern="1200" dirty="0" err="1">
                <a:solidFill>
                  <a:schemeClr val="accent6"/>
                </a:solidFill>
              </a:rPr>
              <a:t>the</a:t>
            </a:r>
            <a:r>
              <a:rPr lang="de-DE" sz="1200" kern="1200" dirty="0">
                <a:solidFill>
                  <a:schemeClr val="accent6"/>
                </a:solidFill>
              </a:rPr>
              <a:t> </a:t>
            </a:r>
            <a:r>
              <a:rPr lang="de-DE" sz="1200" kern="1200" dirty="0" err="1">
                <a:solidFill>
                  <a:schemeClr val="accent6"/>
                </a:solidFill>
              </a:rPr>
              <a:t>next</a:t>
            </a:r>
            <a:r>
              <a:rPr lang="de-DE" sz="1200" kern="1200" dirty="0">
                <a:solidFill>
                  <a:schemeClr val="accent6"/>
                </a:solidFill>
              </a:rPr>
              <a:t> possible </a:t>
            </a:r>
            <a:r>
              <a:rPr lang="de-DE" sz="1200" kern="1200" dirty="0" err="1">
                <a:solidFill>
                  <a:schemeClr val="accent6"/>
                </a:solidFill>
              </a:rPr>
              <a:t>semester</a:t>
            </a:r>
            <a:endParaRPr lang="de-DE" sz="1200" kern="1200" dirty="0">
              <a:solidFill>
                <a:schemeClr val="accent6"/>
              </a:solidFill>
            </a:endParaRPr>
          </a:p>
          <a:p>
            <a:pPr marL="1039100" lvl="3" indent="-171450">
              <a:spcBef>
                <a:spcPts val="53"/>
              </a:spcBef>
              <a:buFont typeface="Wingdings" panose="05000000000000000000" pitchFamily="2" charset="2"/>
              <a:buChar char="§"/>
            </a:pPr>
            <a:r>
              <a:rPr lang="de-DE" sz="1200" kern="1200" dirty="0" err="1">
                <a:solidFill>
                  <a:schemeClr val="accent6"/>
                </a:solidFill>
              </a:rPr>
              <a:t>or</a:t>
            </a:r>
            <a:r>
              <a:rPr lang="de-DE" sz="1200" kern="1200" dirty="0">
                <a:solidFill>
                  <a:schemeClr val="accent6"/>
                </a:solidFill>
              </a:rPr>
              <a:t> </a:t>
            </a:r>
            <a:r>
              <a:rPr lang="de-DE" sz="1200" kern="1200" dirty="0" err="1">
                <a:solidFill>
                  <a:schemeClr val="accent6"/>
                </a:solidFill>
              </a:rPr>
              <a:t>if</a:t>
            </a:r>
            <a:r>
              <a:rPr lang="de-DE" sz="1200" kern="1200" dirty="0">
                <a:solidFill>
                  <a:schemeClr val="accent6"/>
                </a:solidFill>
              </a:rPr>
              <a:t> </a:t>
            </a:r>
            <a:r>
              <a:rPr lang="de-DE" sz="1200" kern="1200" dirty="0" err="1">
                <a:solidFill>
                  <a:schemeClr val="accent6"/>
                </a:solidFill>
              </a:rPr>
              <a:t>you</a:t>
            </a:r>
            <a:r>
              <a:rPr lang="de-DE" sz="1200" kern="1200" dirty="0">
                <a:solidFill>
                  <a:schemeClr val="accent6"/>
                </a:solidFill>
              </a:rPr>
              <a:t> </a:t>
            </a:r>
            <a:r>
              <a:rPr lang="de-DE" sz="1200" kern="1200" dirty="0" err="1">
                <a:solidFill>
                  <a:schemeClr val="accent6"/>
                </a:solidFill>
              </a:rPr>
              <a:t>must</a:t>
            </a:r>
            <a:r>
              <a:rPr lang="de-DE" sz="1200" kern="1200" dirty="0">
                <a:solidFill>
                  <a:schemeClr val="accent6"/>
                </a:solidFill>
              </a:rPr>
              <a:t> </a:t>
            </a:r>
            <a:r>
              <a:rPr lang="de-DE" sz="1200" kern="1200" dirty="0" err="1">
                <a:solidFill>
                  <a:schemeClr val="accent6"/>
                </a:solidFill>
              </a:rPr>
              <a:t>apply</a:t>
            </a:r>
            <a:r>
              <a:rPr lang="de-DE" sz="1200" kern="1200" dirty="0">
                <a:solidFill>
                  <a:schemeClr val="accent6"/>
                </a:solidFill>
              </a:rPr>
              <a:t> </a:t>
            </a:r>
            <a:r>
              <a:rPr lang="de-DE" sz="1200" kern="1200" dirty="0" err="1">
                <a:solidFill>
                  <a:schemeClr val="accent6"/>
                </a:solidFill>
              </a:rPr>
              <a:t>again</a:t>
            </a:r>
            <a:endParaRPr lang="de-DE" sz="1200" kern="1200" dirty="0">
              <a:solidFill>
                <a:schemeClr val="accent6"/>
              </a:solidFill>
            </a:endParaRPr>
          </a:p>
          <a:p>
            <a:pPr marL="580666" lvl="2">
              <a:spcBef>
                <a:spcPts val="53"/>
              </a:spcBef>
            </a:pPr>
            <a:endParaRPr lang="de-DE" sz="1200" kern="1200" dirty="0">
              <a:solidFill>
                <a:schemeClr val="accent6"/>
              </a:solidFill>
            </a:endParaRPr>
          </a:p>
          <a:p>
            <a:pPr>
              <a:buFont typeface="Wingdings" panose="05000000000000000000" pitchFamily="2" charset="2"/>
              <a:buChar char="§"/>
            </a:pPr>
            <a:r>
              <a:rPr lang="de-DE" b="1" kern="1200" dirty="0" err="1"/>
              <a:t>Withdrawal</a:t>
            </a:r>
            <a:r>
              <a:rPr lang="de-DE" b="1" kern="1200" dirty="0"/>
              <a:t> </a:t>
            </a:r>
            <a:r>
              <a:rPr lang="de-DE" b="1" kern="1200" dirty="0" err="1"/>
              <a:t>of</a:t>
            </a:r>
            <a:r>
              <a:rPr lang="de-DE" b="1" kern="1200" dirty="0"/>
              <a:t> </a:t>
            </a:r>
            <a:r>
              <a:rPr lang="de-DE" b="1" kern="1200" dirty="0" err="1"/>
              <a:t>enrolment</a:t>
            </a:r>
            <a:endParaRPr lang="de-DE" b="1" kern="1200" dirty="0"/>
          </a:p>
          <a:p>
            <a:pPr marL="752116" lvl="2" indent="-171450">
              <a:spcBef>
                <a:spcPts val="53"/>
              </a:spcBef>
              <a:buFont typeface="Wingdings" panose="05000000000000000000" pitchFamily="2" charset="2"/>
              <a:buChar char="§"/>
            </a:pPr>
            <a:r>
              <a:rPr lang="de-DE" altLang="de-DE" sz="1200" kern="1200" dirty="0" err="1">
                <a:solidFill>
                  <a:schemeClr val="accent6"/>
                </a:solidFill>
              </a:rPr>
              <a:t>If</a:t>
            </a:r>
            <a:r>
              <a:rPr lang="de-DE" altLang="de-DE" sz="1200" kern="1200" dirty="0">
                <a:solidFill>
                  <a:schemeClr val="accent6"/>
                </a:solidFill>
              </a:rPr>
              <a:t> </a:t>
            </a:r>
            <a:r>
              <a:rPr lang="de-DE" altLang="de-DE" sz="1200" kern="1200" dirty="0" err="1">
                <a:solidFill>
                  <a:schemeClr val="accent6"/>
                </a:solidFill>
              </a:rPr>
              <a:t>you</a:t>
            </a:r>
            <a:r>
              <a:rPr lang="de-DE" altLang="de-DE" sz="1200" kern="1200" dirty="0">
                <a:solidFill>
                  <a:schemeClr val="accent6"/>
                </a:solidFill>
              </a:rPr>
              <a:t> </a:t>
            </a:r>
            <a:r>
              <a:rPr lang="de-DE" altLang="de-DE" sz="1200" kern="1200" dirty="0" err="1">
                <a:solidFill>
                  <a:schemeClr val="accent6"/>
                </a:solidFill>
              </a:rPr>
              <a:t>are</a:t>
            </a:r>
            <a:r>
              <a:rPr lang="de-DE" altLang="de-DE" sz="1200" kern="1200" dirty="0">
                <a:solidFill>
                  <a:schemeClr val="accent6"/>
                </a:solidFill>
              </a:rPr>
              <a:t> </a:t>
            </a:r>
            <a:r>
              <a:rPr lang="de-DE" altLang="de-DE" sz="1200" kern="1200" dirty="0" err="1">
                <a:solidFill>
                  <a:schemeClr val="accent6"/>
                </a:solidFill>
              </a:rPr>
              <a:t>already</a:t>
            </a:r>
            <a:r>
              <a:rPr lang="de-DE" altLang="de-DE" sz="1200" kern="1200" dirty="0">
                <a:solidFill>
                  <a:schemeClr val="accent6"/>
                </a:solidFill>
              </a:rPr>
              <a:t> </a:t>
            </a:r>
            <a:r>
              <a:rPr lang="de-DE" altLang="de-DE" sz="1200" kern="1200" dirty="0" err="1">
                <a:solidFill>
                  <a:schemeClr val="accent6"/>
                </a:solidFill>
              </a:rPr>
              <a:t>enrolled</a:t>
            </a:r>
            <a:r>
              <a:rPr lang="de-DE" altLang="de-DE" sz="1200" kern="1200" dirty="0">
                <a:solidFill>
                  <a:schemeClr val="accent6"/>
                </a:solidFill>
              </a:rPr>
              <a:t>, </a:t>
            </a:r>
            <a:r>
              <a:rPr lang="de-DE" altLang="de-DE" sz="1200" kern="1200" dirty="0" err="1">
                <a:solidFill>
                  <a:schemeClr val="accent6"/>
                </a:solidFill>
              </a:rPr>
              <a:t>you</a:t>
            </a:r>
            <a:r>
              <a:rPr lang="de-DE" altLang="de-DE" sz="1200" kern="1200" dirty="0">
                <a:solidFill>
                  <a:schemeClr val="accent6"/>
                </a:solidFill>
              </a:rPr>
              <a:t> </a:t>
            </a:r>
            <a:r>
              <a:rPr lang="de-DE" altLang="de-DE" sz="1200" kern="1200" dirty="0" err="1">
                <a:solidFill>
                  <a:schemeClr val="accent6"/>
                </a:solidFill>
              </a:rPr>
              <a:t>have</a:t>
            </a:r>
            <a:r>
              <a:rPr lang="de-DE" altLang="de-DE" sz="1200" kern="1200" dirty="0">
                <a:solidFill>
                  <a:schemeClr val="accent6"/>
                </a:solidFill>
              </a:rPr>
              <a:t> </a:t>
            </a:r>
            <a:r>
              <a:rPr lang="de-DE" altLang="de-DE" sz="1200" kern="1200" dirty="0" err="1">
                <a:solidFill>
                  <a:schemeClr val="accent6"/>
                </a:solidFill>
              </a:rPr>
              <a:t>the</a:t>
            </a:r>
            <a:r>
              <a:rPr lang="de-DE" altLang="de-DE" sz="1200" kern="1200" dirty="0">
                <a:solidFill>
                  <a:schemeClr val="accent6"/>
                </a:solidFill>
              </a:rPr>
              <a:t> </a:t>
            </a:r>
            <a:r>
              <a:rPr lang="de-DE" altLang="de-DE" sz="1200" kern="1200" dirty="0" err="1">
                <a:solidFill>
                  <a:schemeClr val="accent6"/>
                </a:solidFill>
              </a:rPr>
              <a:t>option</a:t>
            </a:r>
            <a:r>
              <a:rPr lang="de-DE" altLang="de-DE" sz="1200" kern="1200" dirty="0">
                <a:solidFill>
                  <a:schemeClr val="accent6"/>
                </a:solidFill>
              </a:rPr>
              <a:t> </a:t>
            </a:r>
            <a:r>
              <a:rPr lang="de-DE" altLang="de-DE" sz="1200" kern="1200" dirty="0" err="1">
                <a:solidFill>
                  <a:schemeClr val="accent6"/>
                </a:solidFill>
              </a:rPr>
              <a:t>to</a:t>
            </a:r>
            <a:r>
              <a:rPr lang="de-DE" altLang="de-DE" sz="1200" kern="1200" dirty="0">
                <a:solidFill>
                  <a:schemeClr val="accent6"/>
                </a:solidFill>
              </a:rPr>
              <a:t> </a:t>
            </a:r>
            <a:r>
              <a:rPr lang="de-DE" sz="1200" kern="1200" dirty="0">
                <a:solidFill>
                  <a:schemeClr val="accent6"/>
                </a:solidFill>
                <a:hlinkClick r:id="rId3"/>
              </a:rPr>
              <a:t>withdraw </a:t>
            </a:r>
            <a:r>
              <a:rPr lang="de-DE" sz="1200" kern="1200" dirty="0" err="1">
                <a:solidFill>
                  <a:schemeClr val="accent6"/>
                </a:solidFill>
                <a:hlinkClick r:id="rId3"/>
              </a:rPr>
              <a:t>your</a:t>
            </a:r>
            <a:r>
              <a:rPr lang="de-DE" sz="1200" kern="1200" dirty="0">
                <a:solidFill>
                  <a:schemeClr val="accent6"/>
                </a:solidFill>
                <a:hlinkClick r:id="rId3"/>
              </a:rPr>
              <a:t> </a:t>
            </a:r>
            <a:r>
              <a:rPr lang="de-DE" sz="1200" kern="1200" dirty="0" err="1">
                <a:solidFill>
                  <a:schemeClr val="accent6"/>
                </a:solidFill>
                <a:hlinkClick r:id="rId3"/>
              </a:rPr>
              <a:t>enrolment</a:t>
            </a:r>
            <a:r>
              <a:rPr lang="de-DE" sz="1200" kern="1200" dirty="0">
                <a:solidFill>
                  <a:schemeClr val="accent6"/>
                </a:solidFill>
              </a:rPr>
              <a:t> </a:t>
            </a:r>
            <a:r>
              <a:rPr lang="de-DE" altLang="de-DE" sz="1200" kern="1200" dirty="0" err="1">
                <a:solidFill>
                  <a:schemeClr val="accent6"/>
                </a:solidFill>
              </a:rPr>
              <a:t>until</a:t>
            </a:r>
            <a:r>
              <a:rPr lang="de-DE" altLang="de-DE" sz="1200" kern="1200" dirty="0">
                <a:solidFill>
                  <a:schemeClr val="accent6"/>
                </a:solidFill>
              </a:rPr>
              <a:t> 27th </a:t>
            </a:r>
            <a:r>
              <a:rPr lang="de-DE" altLang="de-DE" sz="1200" kern="1200" dirty="0" err="1">
                <a:solidFill>
                  <a:schemeClr val="accent6"/>
                </a:solidFill>
              </a:rPr>
              <a:t>of</a:t>
            </a:r>
            <a:r>
              <a:rPr lang="de-DE" altLang="de-DE" sz="1200" kern="1200" dirty="0">
                <a:solidFill>
                  <a:schemeClr val="accent6"/>
                </a:solidFill>
              </a:rPr>
              <a:t> November 2025, so </a:t>
            </a:r>
            <a:r>
              <a:rPr lang="de-DE" altLang="de-DE" sz="1200" kern="1200" dirty="0" err="1">
                <a:solidFill>
                  <a:schemeClr val="accent6"/>
                </a:solidFill>
              </a:rPr>
              <a:t>that</a:t>
            </a:r>
            <a:r>
              <a:rPr lang="de-DE" altLang="de-DE" sz="1200" kern="1200" dirty="0">
                <a:solidFill>
                  <a:schemeClr val="accent6"/>
                </a:solidFill>
              </a:rPr>
              <a:t> </a:t>
            </a:r>
            <a:r>
              <a:rPr lang="de-DE" altLang="de-DE" sz="1200" kern="1200" dirty="0" err="1">
                <a:solidFill>
                  <a:schemeClr val="accent6"/>
                </a:solidFill>
              </a:rPr>
              <a:t>the</a:t>
            </a:r>
            <a:r>
              <a:rPr lang="de-DE" altLang="de-DE" sz="1200" kern="1200" dirty="0">
                <a:solidFill>
                  <a:schemeClr val="accent6"/>
                </a:solidFill>
              </a:rPr>
              <a:t> </a:t>
            </a:r>
            <a:r>
              <a:rPr lang="de-DE" altLang="de-DE" sz="1200" kern="1200" dirty="0" err="1">
                <a:solidFill>
                  <a:schemeClr val="accent6"/>
                </a:solidFill>
              </a:rPr>
              <a:t>missed</a:t>
            </a:r>
            <a:r>
              <a:rPr lang="de-DE" altLang="de-DE" sz="1200" kern="1200" dirty="0">
                <a:solidFill>
                  <a:schemeClr val="accent6"/>
                </a:solidFill>
              </a:rPr>
              <a:t> </a:t>
            </a:r>
            <a:r>
              <a:rPr lang="de-DE" altLang="de-DE" sz="1200" kern="1200" dirty="0" err="1">
                <a:solidFill>
                  <a:schemeClr val="accent6"/>
                </a:solidFill>
              </a:rPr>
              <a:t>semester</a:t>
            </a:r>
            <a:r>
              <a:rPr lang="de-DE" altLang="de-DE" sz="1200" kern="1200" dirty="0">
                <a:solidFill>
                  <a:schemeClr val="accent6"/>
                </a:solidFill>
              </a:rPr>
              <a:t> will not </a:t>
            </a:r>
            <a:r>
              <a:rPr lang="de-DE" altLang="de-DE" sz="1200" kern="1200" dirty="0" err="1">
                <a:solidFill>
                  <a:schemeClr val="accent6"/>
                </a:solidFill>
              </a:rPr>
              <a:t>count</a:t>
            </a:r>
            <a:r>
              <a:rPr lang="de-DE" altLang="de-DE" sz="1200" kern="1200" dirty="0">
                <a:solidFill>
                  <a:schemeClr val="accent6"/>
                </a:solidFill>
              </a:rPr>
              <a:t>. </a:t>
            </a:r>
          </a:p>
          <a:p>
            <a:pPr marL="752116" lvl="2" indent="-171450" algn="l" rtl="0">
              <a:spcBef>
                <a:spcPts val="53"/>
              </a:spcBef>
              <a:buFont typeface="Wingdings" panose="05000000000000000000" pitchFamily="2" charset="2"/>
              <a:buChar char="§"/>
            </a:pPr>
            <a:r>
              <a:rPr lang="de-DE" altLang="de-DE" sz="1200" kern="1200" dirty="0" err="1">
                <a:solidFill>
                  <a:schemeClr val="accent6"/>
                </a:solidFill>
              </a:rPr>
              <a:t>You</a:t>
            </a:r>
            <a:r>
              <a:rPr lang="de-DE" altLang="de-DE" sz="1200" kern="1200" dirty="0">
                <a:solidFill>
                  <a:schemeClr val="accent6"/>
                </a:solidFill>
              </a:rPr>
              <a:t> </a:t>
            </a:r>
            <a:r>
              <a:rPr lang="de-DE" altLang="de-DE" sz="1200" kern="1200" dirty="0" err="1">
                <a:solidFill>
                  <a:schemeClr val="accent6"/>
                </a:solidFill>
              </a:rPr>
              <a:t>can</a:t>
            </a:r>
            <a:r>
              <a:rPr lang="de-DE" altLang="de-DE" sz="1200" kern="1200" dirty="0">
                <a:solidFill>
                  <a:schemeClr val="accent6"/>
                </a:solidFill>
              </a:rPr>
              <a:t> also </a:t>
            </a:r>
            <a:r>
              <a:rPr lang="de-DE" altLang="de-DE" sz="1200" kern="1200" dirty="0" err="1">
                <a:solidFill>
                  <a:schemeClr val="accent6"/>
                </a:solidFill>
              </a:rPr>
              <a:t>request</a:t>
            </a:r>
            <a:r>
              <a:rPr lang="de-DE" altLang="de-DE" sz="1200" kern="1200" dirty="0">
                <a:solidFill>
                  <a:schemeClr val="accent6"/>
                </a:solidFill>
              </a:rPr>
              <a:t> a </a:t>
            </a:r>
            <a:r>
              <a:rPr lang="de-DE" altLang="de-DE" sz="1200" kern="1200" dirty="0">
                <a:solidFill>
                  <a:schemeClr val="accent6"/>
                </a:solidFill>
                <a:hlinkClick r:id="rId4"/>
              </a:rPr>
              <a:t>refund</a:t>
            </a:r>
            <a:r>
              <a:rPr lang="de-DE" altLang="de-DE" sz="1200" kern="1200" dirty="0">
                <a:solidFill>
                  <a:schemeClr val="accent6"/>
                </a:solidFill>
              </a:rPr>
              <a:t> </a:t>
            </a:r>
            <a:r>
              <a:rPr lang="de-DE" altLang="de-DE" sz="1200" kern="1200" dirty="0" err="1">
                <a:solidFill>
                  <a:schemeClr val="accent6"/>
                </a:solidFill>
              </a:rPr>
              <a:t>of</a:t>
            </a:r>
            <a:r>
              <a:rPr lang="de-DE" altLang="de-DE" sz="1200" kern="1200" dirty="0">
                <a:solidFill>
                  <a:schemeClr val="accent6"/>
                </a:solidFill>
              </a:rPr>
              <a:t> </a:t>
            </a:r>
            <a:r>
              <a:rPr lang="de-DE" altLang="de-DE" sz="1200" kern="1200" dirty="0" err="1">
                <a:solidFill>
                  <a:schemeClr val="accent6"/>
                </a:solidFill>
              </a:rPr>
              <a:t>semester</a:t>
            </a:r>
            <a:r>
              <a:rPr lang="de-DE" altLang="de-DE" sz="1200" kern="1200" dirty="0">
                <a:solidFill>
                  <a:schemeClr val="accent6"/>
                </a:solidFill>
              </a:rPr>
              <a:t> </a:t>
            </a:r>
            <a:r>
              <a:rPr lang="de-DE" altLang="de-DE" sz="1200" kern="1200" dirty="0" err="1">
                <a:solidFill>
                  <a:schemeClr val="accent6"/>
                </a:solidFill>
              </a:rPr>
              <a:t>fees</a:t>
            </a:r>
            <a:r>
              <a:rPr lang="de-DE" altLang="de-DE" sz="1200" kern="1200" dirty="0">
                <a:solidFill>
                  <a:schemeClr val="accent6"/>
                </a:solidFill>
              </a:rPr>
              <a:t> </a:t>
            </a:r>
            <a:r>
              <a:rPr lang="de-DE" altLang="de-DE" sz="1200" kern="1200" dirty="0" err="1">
                <a:solidFill>
                  <a:schemeClr val="accent6"/>
                </a:solidFill>
              </a:rPr>
              <a:t>you</a:t>
            </a:r>
            <a:r>
              <a:rPr lang="de-DE" altLang="de-DE" sz="1200" kern="1200" dirty="0">
                <a:solidFill>
                  <a:schemeClr val="accent6"/>
                </a:solidFill>
              </a:rPr>
              <a:t> </a:t>
            </a:r>
            <a:r>
              <a:rPr lang="de-DE" altLang="de-DE" sz="1200" kern="1200" dirty="0" err="1">
                <a:solidFill>
                  <a:schemeClr val="accent6"/>
                </a:solidFill>
              </a:rPr>
              <a:t>have</a:t>
            </a:r>
            <a:r>
              <a:rPr lang="de-DE" altLang="de-DE" sz="1200" kern="1200" dirty="0">
                <a:solidFill>
                  <a:schemeClr val="accent6"/>
                </a:solidFill>
              </a:rPr>
              <a:t> </a:t>
            </a:r>
            <a:r>
              <a:rPr lang="de-DE" altLang="de-DE" sz="1200" kern="1200" dirty="0" err="1">
                <a:solidFill>
                  <a:schemeClr val="accent6"/>
                </a:solidFill>
              </a:rPr>
              <a:t>already</a:t>
            </a:r>
            <a:r>
              <a:rPr lang="de-DE" altLang="de-DE" sz="1200" kern="1200" dirty="0">
                <a:solidFill>
                  <a:schemeClr val="accent6"/>
                </a:solidFill>
              </a:rPr>
              <a:t> </a:t>
            </a:r>
            <a:r>
              <a:rPr lang="de-DE" altLang="de-DE" sz="1200" kern="1200" dirty="0" err="1">
                <a:solidFill>
                  <a:schemeClr val="accent6"/>
                </a:solidFill>
              </a:rPr>
              <a:t>paid</a:t>
            </a:r>
            <a:r>
              <a:rPr lang="de-DE" altLang="de-DE" sz="1200" kern="1200" dirty="0">
                <a:solidFill>
                  <a:schemeClr val="accent6"/>
                </a:solidFill>
              </a:rPr>
              <a:t> </a:t>
            </a:r>
            <a:r>
              <a:rPr lang="de-DE" altLang="de-DE" sz="1200" kern="1200" dirty="0" err="1">
                <a:solidFill>
                  <a:schemeClr val="accent6"/>
                </a:solidFill>
              </a:rPr>
              <a:t>until</a:t>
            </a:r>
            <a:r>
              <a:rPr lang="de-DE" altLang="de-DE" sz="1200" kern="1200" dirty="0">
                <a:solidFill>
                  <a:schemeClr val="accent6"/>
                </a:solidFill>
              </a:rPr>
              <a:t> 27th </a:t>
            </a:r>
            <a:r>
              <a:rPr lang="de-DE" altLang="de-DE" sz="1200" kern="1200" dirty="0" err="1">
                <a:solidFill>
                  <a:schemeClr val="accent6"/>
                </a:solidFill>
              </a:rPr>
              <a:t>of</a:t>
            </a:r>
            <a:r>
              <a:rPr lang="de-DE" altLang="de-DE" sz="1200" kern="1200" dirty="0">
                <a:solidFill>
                  <a:schemeClr val="accent6"/>
                </a:solidFill>
              </a:rPr>
              <a:t> November 2025.</a:t>
            </a:r>
          </a:p>
        </p:txBody>
      </p:sp>
      <p:pic>
        <p:nvPicPr>
          <p:cNvPr id="13" name="Grafik 12">
            <a:extLst>
              <a:ext uri="{FF2B5EF4-FFF2-40B4-BE49-F238E27FC236}">
                <a16:creationId xmlns:a16="http://schemas.microsoft.com/office/drawing/2014/main" id="{18AFA1D6-645A-85DA-B349-28FED41993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5105" y="1595291"/>
            <a:ext cx="2063565" cy="1251036"/>
          </a:xfrm>
          <a:prstGeom prst="rect">
            <a:avLst/>
          </a:prstGeom>
        </p:spPr>
      </p:pic>
    </p:spTree>
    <p:extLst>
      <p:ext uri="{BB962C8B-B14F-4D97-AF65-F5344CB8AC3E}">
        <p14:creationId xmlns:p14="http://schemas.microsoft.com/office/powerpoint/2010/main" val="46279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468936" y="896454"/>
            <a:ext cx="5506080" cy="369332"/>
          </a:xfrm>
        </p:spPr>
        <p:txBody>
          <a:bodyPr/>
          <a:lstStyle/>
          <a:p>
            <a:pPr marL="6697">
              <a:spcBef>
                <a:spcPts val="53"/>
              </a:spcBef>
            </a:pPr>
            <a:r>
              <a:rPr lang="en-US" sz="2400" spc="-8" noProof="0" dirty="0"/>
              <a:t>Finances – Cost of living</a:t>
            </a:r>
            <a:endParaRPr lang="en-US" sz="2400" spc="-3" noProof="0" dirty="0"/>
          </a:p>
        </p:txBody>
      </p:sp>
      <p:sp>
        <p:nvSpPr>
          <p:cNvPr id="61" name="object 61"/>
          <p:cNvSpPr txBox="1">
            <a:spLocks noGrp="1"/>
          </p:cNvSpPr>
          <p:nvPr>
            <p:ph type="body" idx="1"/>
          </p:nvPr>
        </p:nvSpPr>
        <p:spPr>
          <a:xfrm>
            <a:off x="3995936" y="699542"/>
            <a:ext cx="4735792" cy="4032448"/>
          </a:xfrm>
        </p:spPr>
        <p:txBody>
          <a:bodyPr/>
          <a:lstStyle/>
          <a:p>
            <a:pPr marL="6697">
              <a:spcBef>
                <a:spcPts val="53"/>
              </a:spcBef>
              <a:spcAft>
                <a:spcPts val="0"/>
              </a:spcAft>
              <a:buNone/>
            </a:pPr>
            <a:endParaRPr lang="en-US" kern="1200" noProof="0" dirty="0">
              <a:cs typeface="+mn-cs"/>
            </a:endParaRPr>
          </a:p>
          <a:p>
            <a:pPr marL="349597" indent="-342900">
              <a:spcBef>
                <a:spcPts val="53"/>
              </a:spcBef>
              <a:spcAft>
                <a:spcPts val="0"/>
              </a:spcAft>
              <a:buFont typeface="Wingdings" panose="05000000000000000000" pitchFamily="2" charset="2"/>
              <a:buChar char="§"/>
            </a:pPr>
            <a:r>
              <a:rPr lang="en-US" kern="1200" noProof="0" dirty="0">
                <a:cs typeface="+mn-cs"/>
              </a:rPr>
              <a:t>Accommodation = 300 - 400 €</a:t>
            </a:r>
          </a:p>
          <a:p>
            <a:pPr marL="349597" indent="-342900">
              <a:spcBef>
                <a:spcPts val="53"/>
              </a:spcBef>
              <a:spcAft>
                <a:spcPts val="0"/>
              </a:spcAft>
              <a:buFont typeface="Wingdings" panose="05000000000000000000" pitchFamily="2" charset="2"/>
              <a:buChar char="§"/>
            </a:pPr>
            <a:r>
              <a:rPr lang="en-US" kern="1200" noProof="0" dirty="0">
                <a:cs typeface="+mn-cs"/>
              </a:rPr>
              <a:t>Food = 200 €</a:t>
            </a:r>
          </a:p>
          <a:p>
            <a:pPr marL="349597" indent="-342900">
              <a:spcBef>
                <a:spcPts val="53"/>
              </a:spcBef>
              <a:spcAft>
                <a:spcPts val="0"/>
              </a:spcAft>
              <a:buFont typeface="Wingdings" panose="05000000000000000000" pitchFamily="2" charset="2"/>
              <a:buChar char="§"/>
            </a:pPr>
            <a:r>
              <a:rPr lang="en-US" kern="1200" noProof="0" dirty="0">
                <a:cs typeface="+mn-cs"/>
              </a:rPr>
              <a:t>Health insurance, costs for medical treatment, medication  = 120 €</a:t>
            </a:r>
          </a:p>
          <a:p>
            <a:pPr marL="349597" indent="-342900">
              <a:spcBef>
                <a:spcPts val="53"/>
              </a:spcBef>
              <a:spcAft>
                <a:spcPts val="0"/>
              </a:spcAft>
              <a:buFont typeface="Wingdings" panose="05000000000000000000" pitchFamily="2" charset="2"/>
              <a:buChar char="§"/>
            </a:pPr>
            <a:r>
              <a:rPr lang="en-US" kern="1200" noProof="0" dirty="0">
                <a:cs typeface="+mn-cs"/>
              </a:rPr>
              <a:t>Phone, internet, radio and broadcasting fee = 50 €</a:t>
            </a:r>
          </a:p>
          <a:p>
            <a:pPr marL="349597" indent="-342900">
              <a:spcBef>
                <a:spcPts val="53"/>
              </a:spcBef>
              <a:spcAft>
                <a:spcPts val="0"/>
              </a:spcAft>
              <a:buFont typeface="Wingdings" panose="05000000000000000000" pitchFamily="2" charset="2"/>
              <a:buChar char="§"/>
            </a:pPr>
            <a:r>
              <a:rPr lang="en-US" kern="1200" noProof="0" dirty="0">
                <a:cs typeface="+mn-cs"/>
              </a:rPr>
              <a:t>Study materials &amp; books etc. = 50 €</a:t>
            </a:r>
          </a:p>
          <a:p>
            <a:pPr marL="349597" indent="-342900">
              <a:spcBef>
                <a:spcPts val="53"/>
              </a:spcBef>
              <a:spcAft>
                <a:spcPts val="0"/>
              </a:spcAft>
              <a:buFont typeface="Wingdings" panose="05000000000000000000" pitchFamily="2" charset="2"/>
              <a:buChar char="§"/>
            </a:pPr>
            <a:r>
              <a:rPr lang="en-US" kern="1200" noProof="0" dirty="0">
                <a:cs typeface="+mn-cs"/>
              </a:rPr>
              <a:t>Leisure time &amp; miscellaneous = 150 €</a:t>
            </a:r>
          </a:p>
          <a:p>
            <a:pPr marL="349597" indent="-342900">
              <a:spcBef>
                <a:spcPts val="53"/>
              </a:spcBef>
              <a:spcAft>
                <a:spcPts val="0"/>
              </a:spcAft>
              <a:buFont typeface="Wingdings" panose="05000000000000000000" pitchFamily="2" charset="2"/>
              <a:buChar char="§"/>
            </a:pPr>
            <a:endParaRPr lang="en-US" kern="1200" noProof="0" dirty="0">
              <a:cs typeface="+mn-cs"/>
            </a:endParaRPr>
          </a:p>
          <a:p>
            <a:pPr marL="6697">
              <a:spcBef>
                <a:spcPts val="53"/>
              </a:spcBef>
              <a:spcAft>
                <a:spcPts val="0"/>
              </a:spcAft>
              <a:buNone/>
            </a:pPr>
            <a:r>
              <a:rPr lang="en-US" kern="1200" noProof="0" dirty="0">
                <a:solidFill>
                  <a:schemeClr val="tx2">
                    <a:lumMod val="60000"/>
                    <a:lumOff val="40000"/>
                  </a:schemeClr>
                </a:solidFill>
                <a:cs typeface="+mn-cs"/>
              </a:rPr>
              <a:t>+ semester fee = approx. 440 €/semester</a:t>
            </a:r>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6</a:t>
            </a:fld>
            <a:endParaRPr lang="de-DE" dirty="0"/>
          </a:p>
        </p:txBody>
      </p:sp>
      <p:sp>
        <p:nvSpPr>
          <p:cNvPr id="9" name="Textplatzhalter 8"/>
          <p:cNvSpPr>
            <a:spLocks noGrp="1"/>
          </p:cNvSpPr>
          <p:nvPr>
            <p:ph type="body" sz="quarter" idx="12"/>
          </p:nvPr>
        </p:nvSpPr>
        <p:spPr>
          <a:xfrm>
            <a:off x="6721823" y="257597"/>
            <a:ext cx="2129730" cy="369332"/>
          </a:xfrm>
        </p:spPr>
        <p:txBody>
          <a:bodyPr/>
          <a:lstStyle/>
          <a:p>
            <a:r>
              <a:rPr lang="en-US" noProof="0" dirty="0"/>
              <a:t>Göttingen International</a:t>
            </a:r>
          </a:p>
          <a:p>
            <a:endParaRPr lang="en-US" noProof="0" dirty="0"/>
          </a:p>
        </p:txBody>
      </p:sp>
      <p:sp>
        <p:nvSpPr>
          <p:cNvPr id="3" name="Textfeld 2"/>
          <p:cNvSpPr txBox="1"/>
          <p:nvPr/>
        </p:nvSpPr>
        <p:spPr>
          <a:xfrm>
            <a:off x="862007" y="3435846"/>
            <a:ext cx="2681032" cy="720710"/>
          </a:xfrm>
          <a:prstGeom prst="rect">
            <a:avLst/>
          </a:prstGeom>
          <a:noFill/>
        </p:spPr>
        <p:txBody>
          <a:bodyPr wrap="square" rtlCol="0">
            <a:spAutoFit/>
          </a:bodyPr>
          <a:lstStyle/>
          <a:p>
            <a:pPr marL="6697">
              <a:spcBef>
                <a:spcPts val="53"/>
              </a:spcBef>
              <a:buNone/>
            </a:pPr>
            <a:r>
              <a:rPr lang="en-US" sz="2000" b="1" dirty="0">
                <a:solidFill>
                  <a:schemeClr val="accent6"/>
                </a:solidFill>
                <a:latin typeface="+mj-lt"/>
              </a:rPr>
              <a:t>Cost of living:</a:t>
            </a:r>
            <a:endParaRPr lang="en-US" sz="2000" b="1" dirty="0">
              <a:solidFill>
                <a:schemeClr val="accent6"/>
              </a:solidFill>
            </a:endParaRPr>
          </a:p>
          <a:p>
            <a:pPr marL="6697">
              <a:spcBef>
                <a:spcPts val="53"/>
              </a:spcBef>
              <a:buNone/>
            </a:pPr>
            <a:r>
              <a:rPr lang="en-US" sz="2000" dirty="0">
                <a:solidFill>
                  <a:schemeClr val="accent6"/>
                </a:solidFill>
                <a:latin typeface="+mj-lt"/>
              </a:rPr>
              <a:t>approx. 1000 € /month</a:t>
            </a:r>
            <a:endParaRPr lang="en-US" sz="2000" dirty="0">
              <a:solidFill>
                <a:schemeClr val="accent6"/>
              </a:solidFill>
            </a:endParaRPr>
          </a:p>
        </p:txBody>
      </p:sp>
      <p:pic>
        <p:nvPicPr>
          <p:cNvPr id="4" name="Grafik 3"/>
          <p:cNvPicPr>
            <a:picLocks noChangeAspect="1"/>
          </p:cNvPicPr>
          <p:nvPr/>
        </p:nvPicPr>
        <p:blipFill>
          <a:blip r:embed="rId3"/>
          <a:stretch>
            <a:fillRect/>
          </a:stretch>
        </p:blipFill>
        <p:spPr>
          <a:xfrm>
            <a:off x="954864" y="1603233"/>
            <a:ext cx="2588175" cy="1527050"/>
          </a:xfrm>
          <a:prstGeom prst="rect">
            <a:avLst/>
          </a:prstGeom>
        </p:spPr>
      </p:pic>
    </p:spTree>
    <p:extLst>
      <p:ext uri="{BB962C8B-B14F-4D97-AF65-F5344CB8AC3E}">
        <p14:creationId xmlns:p14="http://schemas.microsoft.com/office/powerpoint/2010/main" val="1346610272"/>
      </p:ext>
    </p:extLst>
  </p:cSld>
  <p:clrMapOvr>
    <a:masterClrMapping/>
  </p:clrMapOvr>
  <mc:AlternateContent xmlns:mc="http://schemas.openxmlformats.org/markup-compatibility/2006" xmlns:p14="http://schemas.microsoft.com/office/powerpoint/2010/main">
    <mc:Choice Requires="p14">
      <p:transition p14:dur="0" advTm="75993"/>
    </mc:Choice>
    <mc:Fallback xmlns="">
      <p:transition advTm="7599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467544" y="978490"/>
            <a:ext cx="5506081" cy="324560"/>
          </a:xfrm>
        </p:spPr>
        <p:txBody>
          <a:bodyPr/>
          <a:lstStyle/>
          <a:p>
            <a:pPr marL="6697">
              <a:spcBef>
                <a:spcPts val="53"/>
              </a:spcBef>
            </a:pPr>
            <a:r>
              <a:rPr lang="en-US" sz="2400" spc="-8" noProof="0" dirty="0"/>
              <a:t>Student Jobs</a:t>
            </a:r>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7</a:t>
            </a:fld>
            <a:endParaRPr lang="de-DE" dirty="0"/>
          </a:p>
        </p:txBody>
      </p:sp>
      <p:sp>
        <p:nvSpPr>
          <p:cNvPr id="9" name="Textplatzhalter 8"/>
          <p:cNvSpPr>
            <a:spLocks noGrp="1"/>
          </p:cNvSpPr>
          <p:nvPr>
            <p:ph type="body" sz="quarter" idx="12"/>
          </p:nvPr>
        </p:nvSpPr>
        <p:spPr>
          <a:xfrm>
            <a:off x="5616774" y="277937"/>
            <a:ext cx="2129731" cy="323165"/>
          </a:xfrm>
        </p:spPr>
        <p:txBody>
          <a:bodyPr/>
          <a:lstStyle/>
          <a:p>
            <a:r>
              <a:rPr lang="en-US" noProof="0" dirty="0"/>
              <a:t>Göttingen International</a:t>
            </a:r>
          </a:p>
          <a:p>
            <a:endParaRPr lang="en-US" noProof="0" dirty="0"/>
          </a:p>
        </p:txBody>
      </p:sp>
      <p:sp>
        <p:nvSpPr>
          <p:cNvPr id="8" name="Fußzeilenplatzhalter 113">
            <a:extLst>
              <a:ext uri="{FF2B5EF4-FFF2-40B4-BE49-F238E27FC236}">
                <a16:creationId xmlns:a16="http://schemas.microsoft.com/office/drawing/2014/main" id="{D99754EF-A8C5-49E2-90B5-8A1161464169}"/>
              </a:ext>
            </a:extLst>
          </p:cNvPr>
          <p:cNvSpPr txBox="1">
            <a:spLocks/>
          </p:cNvSpPr>
          <p:nvPr/>
        </p:nvSpPr>
        <p:spPr>
          <a:xfrm>
            <a:off x="1870708" y="4893742"/>
            <a:ext cx="6054328" cy="145733"/>
          </a:xfrm>
          <a:prstGeom prst="rect">
            <a:avLst/>
          </a:prstGeom>
        </p:spPr>
        <p:txBody>
          <a:bodyPr lIns="0" tIns="0" rIns="0" bIns="0"/>
          <a:lstStyle>
            <a:defPPr>
              <a:defRPr lang="de-DE"/>
            </a:defPPr>
            <a:lvl1pPr marL="0" algn="ctr" defTabSz="286962" rtl="0" eaLnBrk="1" latinLnBrk="0" hangingPunct="1">
              <a:defRPr sz="900" kern="1200">
                <a:solidFill>
                  <a:schemeClr val="tx2">
                    <a:lumMod val="75000"/>
                  </a:schemeClr>
                </a:solidFill>
                <a:latin typeface="+mn-lt"/>
                <a:ea typeface="+mn-ea"/>
                <a:cs typeface="+mn-cs"/>
              </a:defRPr>
            </a:lvl1pPr>
            <a:lvl2pPr marL="286962" algn="l" defTabSz="286962" rtl="0" eaLnBrk="1" latinLnBrk="0" hangingPunct="1">
              <a:defRPr sz="1100" kern="1200">
                <a:solidFill>
                  <a:schemeClr val="tx1"/>
                </a:solidFill>
                <a:latin typeface="+mn-lt"/>
                <a:ea typeface="+mn-ea"/>
                <a:cs typeface="+mn-cs"/>
              </a:defRPr>
            </a:lvl2pPr>
            <a:lvl3pPr marL="573925" algn="l" defTabSz="286962" rtl="0" eaLnBrk="1" latinLnBrk="0" hangingPunct="1">
              <a:defRPr sz="1100" kern="1200">
                <a:solidFill>
                  <a:schemeClr val="tx1"/>
                </a:solidFill>
                <a:latin typeface="+mn-lt"/>
                <a:ea typeface="+mn-ea"/>
                <a:cs typeface="+mn-cs"/>
              </a:defRPr>
            </a:lvl3pPr>
            <a:lvl4pPr marL="860887" algn="l" defTabSz="286962" rtl="0" eaLnBrk="1" latinLnBrk="0" hangingPunct="1">
              <a:defRPr sz="1100" kern="1200">
                <a:solidFill>
                  <a:schemeClr val="tx1"/>
                </a:solidFill>
                <a:latin typeface="+mn-lt"/>
                <a:ea typeface="+mn-ea"/>
                <a:cs typeface="+mn-cs"/>
              </a:defRPr>
            </a:lvl4pPr>
            <a:lvl5pPr marL="1147851" algn="l" defTabSz="286962" rtl="0" eaLnBrk="1" latinLnBrk="0" hangingPunct="1">
              <a:defRPr sz="1100" kern="1200">
                <a:solidFill>
                  <a:schemeClr val="tx1"/>
                </a:solidFill>
                <a:latin typeface="+mn-lt"/>
                <a:ea typeface="+mn-ea"/>
                <a:cs typeface="+mn-cs"/>
              </a:defRPr>
            </a:lvl5pPr>
            <a:lvl6pPr marL="1434813" algn="l" defTabSz="286962" rtl="0" eaLnBrk="1" latinLnBrk="0" hangingPunct="1">
              <a:defRPr sz="1100" kern="1200">
                <a:solidFill>
                  <a:schemeClr val="tx1"/>
                </a:solidFill>
                <a:latin typeface="+mn-lt"/>
                <a:ea typeface="+mn-ea"/>
                <a:cs typeface="+mn-cs"/>
              </a:defRPr>
            </a:lvl6pPr>
            <a:lvl7pPr marL="1721776" algn="l" defTabSz="286962" rtl="0" eaLnBrk="1" latinLnBrk="0" hangingPunct="1">
              <a:defRPr sz="1100" kern="1200">
                <a:solidFill>
                  <a:schemeClr val="tx1"/>
                </a:solidFill>
                <a:latin typeface="+mn-lt"/>
                <a:ea typeface="+mn-ea"/>
                <a:cs typeface="+mn-cs"/>
              </a:defRPr>
            </a:lvl7pPr>
            <a:lvl8pPr marL="2008738" algn="l" defTabSz="286962" rtl="0" eaLnBrk="1" latinLnBrk="0" hangingPunct="1">
              <a:defRPr sz="1100" kern="1200">
                <a:solidFill>
                  <a:schemeClr val="tx1"/>
                </a:solidFill>
                <a:latin typeface="+mn-lt"/>
                <a:ea typeface="+mn-ea"/>
                <a:cs typeface="+mn-cs"/>
              </a:defRPr>
            </a:lvl8pPr>
            <a:lvl9pPr marL="2295702" algn="l" defTabSz="286962" rtl="0" eaLnBrk="1" latinLnBrk="0" hangingPunct="1">
              <a:defRPr sz="1100" kern="1200">
                <a:solidFill>
                  <a:schemeClr val="tx1"/>
                </a:solidFill>
                <a:latin typeface="+mn-lt"/>
                <a:ea typeface="+mn-ea"/>
                <a:cs typeface="+mn-cs"/>
              </a:defRPr>
            </a:lvl9pPr>
          </a:lstStyle>
          <a:p>
            <a:r>
              <a:rPr lang="de-DE" dirty="0"/>
              <a:t>Welcome </a:t>
            </a:r>
            <a:r>
              <a:rPr lang="de-DE" dirty="0" err="1"/>
              <a:t>to</a:t>
            </a:r>
            <a:r>
              <a:rPr lang="de-DE" dirty="0"/>
              <a:t> Göttingen</a:t>
            </a:r>
          </a:p>
        </p:txBody>
      </p:sp>
      <p:sp>
        <p:nvSpPr>
          <p:cNvPr id="10" name="object 61">
            <a:extLst>
              <a:ext uri="{FF2B5EF4-FFF2-40B4-BE49-F238E27FC236}">
                <a16:creationId xmlns:a16="http://schemas.microsoft.com/office/drawing/2014/main" id="{295DE21C-9273-49CA-A3C2-6052FAA55D59}"/>
              </a:ext>
            </a:extLst>
          </p:cNvPr>
          <p:cNvSpPr txBox="1">
            <a:spLocks noGrp="1"/>
          </p:cNvSpPr>
          <p:nvPr>
            <p:ph type="body" idx="1"/>
          </p:nvPr>
        </p:nvSpPr>
        <p:spPr>
          <a:xfrm>
            <a:off x="2843808" y="1021004"/>
            <a:ext cx="5797505" cy="3101492"/>
          </a:xfrm>
        </p:spPr>
        <p:txBody>
          <a:bodyPr/>
          <a:lstStyle/>
          <a:p>
            <a:pPr marL="349597" indent="-342900">
              <a:spcBef>
                <a:spcPts val="53"/>
              </a:spcBef>
              <a:buFont typeface="Wingdings" panose="05000000000000000000" pitchFamily="2" charset="2"/>
              <a:buChar char="§"/>
            </a:pPr>
            <a:r>
              <a:rPr lang="en-US" sz="1400" kern="1200" dirty="0">
                <a:cs typeface="+mn-cs"/>
              </a:rPr>
              <a:t>All international students with a residence permit may work in Germany</a:t>
            </a:r>
          </a:p>
          <a:p>
            <a:pPr marL="349597" indent="-342900">
              <a:spcBef>
                <a:spcPts val="53"/>
              </a:spcBef>
              <a:buFont typeface="Wingdings" panose="05000000000000000000" pitchFamily="2" charset="2"/>
              <a:buChar char="§"/>
            </a:pPr>
            <a:r>
              <a:rPr lang="en-GB" sz="1400" kern="1200" dirty="0">
                <a:cs typeface="+mn-cs"/>
              </a:rPr>
              <a:t>Students are allowed to work 140 full days or 280 half days (approx. 20 hours per week per calendar year)</a:t>
            </a:r>
          </a:p>
          <a:p>
            <a:pPr marL="349597" indent="-342900">
              <a:spcBef>
                <a:spcPts val="53"/>
              </a:spcBef>
              <a:buFont typeface="Wingdings" panose="05000000000000000000" pitchFamily="2" charset="2"/>
              <a:buChar char="§"/>
            </a:pPr>
            <a:r>
              <a:rPr lang="en-US" sz="1400" kern="1200" dirty="0">
                <a:cs typeface="+mn-cs"/>
              </a:rPr>
              <a:t>This includes student jobs in and outside the university, mini-jobs, and internships, but does not include freelance work </a:t>
            </a:r>
          </a:p>
          <a:p>
            <a:pPr marL="349597" indent="-342900">
              <a:spcBef>
                <a:spcPts val="53"/>
              </a:spcBef>
              <a:buFont typeface="Wingdings" panose="05000000000000000000" pitchFamily="2" charset="2"/>
              <a:buChar char="§"/>
            </a:pPr>
            <a:r>
              <a:rPr lang="en-US" sz="1400" kern="1200" dirty="0">
                <a:cs typeface="+mn-cs"/>
              </a:rPr>
              <a:t>The minimum wage is €12,82 per hour</a:t>
            </a:r>
          </a:p>
          <a:p>
            <a:pPr marL="349597" indent="-342900">
              <a:spcBef>
                <a:spcPts val="53"/>
              </a:spcBef>
              <a:buFont typeface="Wingdings" panose="05000000000000000000" pitchFamily="2" charset="2"/>
              <a:buChar char="§"/>
            </a:pPr>
            <a:r>
              <a:rPr lang="en-GB" sz="1400" kern="1200" dirty="0">
                <a:solidFill>
                  <a:schemeClr val="tx2"/>
                </a:solidFill>
                <a:cs typeface="+mn-cs"/>
              </a:rPr>
              <a:t>Info-Session “Working in Germany”</a:t>
            </a:r>
            <a:br>
              <a:rPr lang="en-GB" sz="1400" kern="1200" dirty="0">
                <a:solidFill>
                  <a:schemeClr val="tx2"/>
                </a:solidFill>
                <a:cs typeface="+mn-cs"/>
              </a:rPr>
            </a:br>
            <a:r>
              <a:rPr lang="en-GB" sz="1400" kern="1200" dirty="0">
                <a:cs typeface="+mn-cs"/>
              </a:rPr>
              <a:t>-&gt; </a:t>
            </a:r>
            <a:r>
              <a:rPr lang="en-GB" sz="1400" dirty="0">
                <a:solidFill>
                  <a:schemeClr val="tx2"/>
                </a:solidFill>
              </a:rPr>
              <a:t>Friday, 26.09.2025 | 2:00 - 3:00 pm (CET)</a:t>
            </a:r>
          </a:p>
          <a:p>
            <a:pPr marL="6697" indent="0">
              <a:spcBef>
                <a:spcPts val="53"/>
              </a:spcBef>
              <a:buNone/>
            </a:pPr>
            <a:br>
              <a:rPr lang="en-US" sz="1400" kern="1200" dirty="0">
                <a:cs typeface="+mn-cs"/>
              </a:rPr>
            </a:br>
            <a:endParaRPr lang="en-US" sz="1400" kern="1200" dirty="0">
              <a:cs typeface="+mn-cs"/>
            </a:endParaRPr>
          </a:p>
          <a:p>
            <a:pPr marL="349597" indent="-342900">
              <a:spcBef>
                <a:spcPts val="53"/>
              </a:spcBef>
              <a:buFont typeface="Wingdings" panose="05000000000000000000" pitchFamily="2" charset="2"/>
              <a:buChar char="§"/>
            </a:pPr>
            <a:endParaRPr lang="en-US" sz="1400" kern="1200" noProof="0" dirty="0">
              <a:cs typeface="+mn-cs"/>
            </a:endParaRPr>
          </a:p>
          <a:p>
            <a:pPr marL="349597" indent="-342900">
              <a:spcBef>
                <a:spcPts val="53"/>
              </a:spcBef>
              <a:buFont typeface="Wingdings" panose="05000000000000000000" pitchFamily="2" charset="2"/>
              <a:buChar char="§"/>
            </a:pPr>
            <a:endParaRPr lang="en-US" sz="1400" kern="1200" noProof="0" dirty="0">
              <a:cs typeface="+mn-cs"/>
            </a:endParaRPr>
          </a:p>
          <a:p>
            <a:pPr marL="6697">
              <a:spcBef>
                <a:spcPts val="53"/>
              </a:spcBef>
            </a:pPr>
            <a:endParaRPr lang="en-US" sz="1400" noProof="0" dirty="0"/>
          </a:p>
          <a:p>
            <a:pPr marL="6697">
              <a:spcBef>
                <a:spcPts val="53"/>
              </a:spcBef>
              <a:buNone/>
            </a:pPr>
            <a:endParaRPr lang="en-US" sz="1400" noProof="0" dirty="0"/>
          </a:p>
        </p:txBody>
      </p:sp>
      <p:sp>
        <p:nvSpPr>
          <p:cNvPr id="11" name="object 62">
            <a:extLst>
              <a:ext uri="{FF2B5EF4-FFF2-40B4-BE49-F238E27FC236}">
                <a16:creationId xmlns:a16="http://schemas.microsoft.com/office/drawing/2014/main" id="{0A0B3243-7C20-4F94-94D1-AFACA232AAF1}"/>
              </a:ext>
            </a:extLst>
          </p:cNvPr>
          <p:cNvSpPr txBox="1">
            <a:spLocks/>
          </p:cNvSpPr>
          <p:nvPr/>
        </p:nvSpPr>
        <p:spPr>
          <a:xfrm>
            <a:off x="493856" y="3130608"/>
            <a:ext cx="5506081" cy="324560"/>
          </a:xfrm>
          <a:prstGeom prst="rect">
            <a:avLst/>
          </a:prstGeom>
        </p:spPr>
        <p:txBody>
          <a:bodyPr lIns="0" tIns="0" rIns="0" bIns="0"/>
          <a:lstStyle>
            <a:lvl1pPr>
              <a:defRPr sz="3200" b="0" i="0">
                <a:solidFill>
                  <a:schemeClr val="tx2"/>
                </a:solidFill>
                <a:latin typeface="+mj-lt"/>
                <a:ea typeface="+mj-ea"/>
                <a:cs typeface="DINPro"/>
              </a:defRPr>
            </a:lvl1pPr>
          </a:lstStyle>
          <a:p>
            <a:pPr marL="6697" defTabSz="914400">
              <a:spcBef>
                <a:spcPts val="53"/>
              </a:spcBef>
            </a:pPr>
            <a:r>
              <a:rPr lang="en-US" sz="2400" kern="0" spc="-8" dirty="0"/>
              <a:t>Scholarships</a:t>
            </a:r>
          </a:p>
        </p:txBody>
      </p:sp>
      <p:sp>
        <p:nvSpPr>
          <p:cNvPr id="14" name="Textfeld 13">
            <a:extLst>
              <a:ext uri="{FF2B5EF4-FFF2-40B4-BE49-F238E27FC236}">
                <a16:creationId xmlns:a16="http://schemas.microsoft.com/office/drawing/2014/main" id="{F8E25502-5860-477D-9193-F0A60E70FA93}"/>
              </a:ext>
            </a:extLst>
          </p:cNvPr>
          <p:cNvSpPr txBox="1"/>
          <p:nvPr/>
        </p:nvSpPr>
        <p:spPr>
          <a:xfrm>
            <a:off x="2843808" y="3615857"/>
            <a:ext cx="6153605" cy="811240"/>
          </a:xfrm>
          <a:prstGeom prst="rect">
            <a:avLst/>
          </a:prstGeom>
        </p:spPr>
        <p:txBody>
          <a:bodyPr lIns="0" tIns="0" rIns="0" bIns="0"/>
          <a:lstStyle>
            <a:lvl1pPr marL="349597" indent="-342900">
              <a:spcBef>
                <a:spcPts val="53"/>
              </a:spcBef>
              <a:spcAft>
                <a:spcPts val="377"/>
              </a:spcAft>
              <a:buClr>
                <a:schemeClr val="tx2"/>
              </a:buClr>
              <a:buSzPct val="104000"/>
              <a:buFont typeface="Wingdings" panose="05000000000000000000" pitchFamily="2" charset="2"/>
              <a:buChar char="§"/>
              <a:defRPr sz="2000" b="0" i="0" baseline="0">
                <a:solidFill>
                  <a:schemeClr val="accent6"/>
                </a:solidFill>
                <a:latin typeface="+mj-lt"/>
              </a:defRPr>
            </a:lvl1pPr>
            <a:lvl2pPr marL="286984"/>
            <a:lvl3pPr marL="573969"/>
            <a:lvl4pPr marL="860953"/>
            <a:lvl5pPr marL="1147938"/>
            <a:lvl6pPr marL="1434921"/>
            <a:lvl7pPr marL="1721907"/>
            <a:lvl8pPr marL="2008891"/>
            <a:lvl9pPr marL="2295876"/>
          </a:lstStyle>
          <a:p>
            <a:pPr marL="349597" lvl="1" indent="-342900">
              <a:spcBef>
                <a:spcPts val="53"/>
              </a:spcBef>
              <a:spcAft>
                <a:spcPts val="377"/>
              </a:spcAft>
              <a:buClr>
                <a:schemeClr val="tx2"/>
              </a:buClr>
              <a:buSzPct val="104000"/>
              <a:buFont typeface="Wingdings" panose="05000000000000000000" pitchFamily="2" charset="2"/>
              <a:buChar char="§"/>
            </a:pPr>
            <a:r>
              <a:rPr lang="en-US" sz="1400" dirty="0">
                <a:solidFill>
                  <a:schemeClr val="accent6"/>
                </a:solidFill>
                <a:latin typeface="+mj-lt"/>
              </a:rPr>
              <a:t>German universities do not normally provide scholarships, but external organizations do</a:t>
            </a:r>
          </a:p>
          <a:p>
            <a:pPr marL="349597" lvl="1" indent="-342900">
              <a:spcBef>
                <a:spcPts val="53"/>
              </a:spcBef>
              <a:spcAft>
                <a:spcPts val="377"/>
              </a:spcAft>
              <a:buClr>
                <a:schemeClr val="tx2"/>
              </a:buClr>
              <a:buSzPct val="104000"/>
              <a:buFont typeface="Wingdings" panose="05000000000000000000" pitchFamily="2" charset="2"/>
              <a:buChar char="§"/>
            </a:pPr>
            <a:r>
              <a:rPr lang="en-US" sz="1400" dirty="0">
                <a:solidFill>
                  <a:schemeClr val="tx2"/>
                </a:solidFill>
                <a:latin typeface="+mj-lt"/>
              </a:rPr>
              <a:t>Important</a:t>
            </a:r>
            <a:r>
              <a:rPr lang="en-US" sz="1400" dirty="0">
                <a:solidFill>
                  <a:schemeClr val="accent6"/>
                </a:solidFill>
                <a:latin typeface="+mj-lt"/>
              </a:rPr>
              <a:t>: Students are first considered for scholarships and funding programs once they have demonstrated significant achievements during their studies</a:t>
            </a:r>
          </a:p>
        </p:txBody>
      </p:sp>
      <p:pic>
        <p:nvPicPr>
          <p:cNvPr id="3" name="Grafik 2">
            <a:extLst>
              <a:ext uri="{FF2B5EF4-FFF2-40B4-BE49-F238E27FC236}">
                <a16:creationId xmlns:a16="http://schemas.microsoft.com/office/drawing/2014/main" id="{99FDC0FE-317B-443C-B07F-C167068BFE43}"/>
              </a:ext>
            </a:extLst>
          </p:cNvPr>
          <p:cNvPicPr>
            <a:picLocks noChangeAspect="1"/>
          </p:cNvPicPr>
          <p:nvPr/>
        </p:nvPicPr>
        <p:blipFill>
          <a:blip r:embed="rId3"/>
          <a:stretch>
            <a:fillRect/>
          </a:stretch>
        </p:blipFill>
        <p:spPr>
          <a:xfrm>
            <a:off x="217828" y="1383119"/>
            <a:ext cx="1981200" cy="1704975"/>
          </a:xfrm>
          <a:prstGeom prst="rect">
            <a:avLst/>
          </a:prstGeom>
        </p:spPr>
      </p:pic>
      <p:sp>
        <p:nvSpPr>
          <p:cNvPr id="12" name="Textfeld 11">
            <a:extLst>
              <a:ext uri="{FF2B5EF4-FFF2-40B4-BE49-F238E27FC236}">
                <a16:creationId xmlns:a16="http://schemas.microsoft.com/office/drawing/2014/main" id="{213AA213-66F7-4B46-B180-8F3C85FE83CC}"/>
              </a:ext>
            </a:extLst>
          </p:cNvPr>
          <p:cNvSpPr txBox="1"/>
          <p:nvPr/>
        </p:nvSpPr>
        <p:spPr>
          <a:xfrm>
            <a:off x="2199028" y="3170646"/>
            <a:ext cx="6261404" cy="338554"/>
          </a:xfrm>
          <a:prstGeom prst="rect">
            <a:avLst/>
          </a:prstGeom>
          <a:noFill/>
        </p:spPr>
        <p:txBody>
          <a:bodyPr wrap="square">
            <a:spAutoFit/>
          </a:bodyPr>
          <a:lstStyle/>
          <a:p>
            <a:pPr marL="6697" indent="0">
              <a:buNone/>
            </a:pPr>
            <a:r>
              <a:rPr lang="en-US" sz="1600" dirty="0">
                <a:solidFill>
                  <a:schemeClr val="accent6"/>
                </a:solidFill>
                <a:latin typeface="+mj-lt"/>
              </a:rPr>
              <a:t>Various scholarships also available to international students in Germany</a:t>
            </a:r>
            <a:endParaRPr lang="en-US" sz="1600" dirty="0">
              <a:solidFill>
                <a:schemeClr val="accent6"/>
              </a:solidFill>
              <a:latin typeface="+mj-lt"/>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695631832"/>
      </p:ext>
    </p:extLst>
  </p:cSld>
  <p:clrMapOvr>
    <a:masterClrMapping/>
  </p:clrMapOvr>
  <mc:AlternateContent xmlns:mc="http://schemas.openxmlformats.org/markup-compatibility/2006" xmlns:p14="http://schemas.microsoft.com/office/powerpoint/2010/main">
    <mc:Choice Requires="p14">
      <p:transition p14:dur="0" advTm="67115"/>
    </mc:Choice>
    <mc:Fallback xmlns="">
      <p:transition advTm="6711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494775" y="915863"/>
            <a:ext cx="5506080" cy="369332"/>
          </a:xfrm>
        </p:spPr>
        <p:txBody>
          <a:bodyPr/>
          <a:lstStyle/>
          <a:p>
            <a:pPr marL="6697">
              <a:spcBef>
                <a:spcPts val="53"/>
              </a:spcBef>
            </a:pPr>
            <a:r>
              <a:rPr lang="en-US" sz="2400" spc="-8" noProof="0" dirty="0"/>
              <a:t>Searching for Accommodation</a:t>
            </a:r>
            <a:endParaRPr lang="en-US" sz="2400" spc="-3" noProof="0" dirty="0"/>
          </a:p>
        </p:txBody>
      </p:sp>
      <p:sp>
        <p:nvSpPr>
          <p:cNvPr id="61" name="object 61"/>
          <p:cNvSpPr txBox="1">
            <a:spLocks noGrp="1"/>
          </p:cNvSpPr>
          <p:nvPr>
            <p:ph type="body" idx="1"/>
          </p:nvPr>
        </p:nvSpPr>
        <p:spPr>
          <a:xfrm>
            <a:off x="868835" y="1419622"/>
            <a:ext cx="4783285" cy="856422"/>
          </a:xfrm>
        </p:spPr>
        <p:txBody>
          <a:bodyPr/>
          <a:lstStyle/>
          <a:p>
            <a:pPr marL="349597" indent="-342900">
              <a:spcBef>
                <a:spcPts val="53"/>
              </a:spcBef>
              <a:buFont typeface="Wingdings" pitchFamily="2" charset="2"/>
              <a:buChar char="§"/>
            </a:pPr>
            <a:r>
              <a:rPr lang="en-US" sz="1800" kern="1200" noProof="0" dirty="0">
                <a:cs typeface="+mn-cs"/>
              </a:rPr>
              <a:t>Many international students live in the student dorms (</a:t>
            </a:r>
            <a:r>
              <a:rPr lang="en-US" sz="1800" kern="1200" dirty="0">
                <a:cs typeface="+mn-cs"/>
              </a:rPr>
              <a:t>the </a:t>
            </a:r>
            <a:r>
              <a:rPr lang="en-US" sz="1800" kern="1200" dirty="0" err="1">
                <a:cs typeface="+mn-cs"/>
                <a:hlinkClick r:id="rId3"/>
              </a:rPr>
              <a:t>Studierendenwerk</a:t>
            </a:r>
            <a:r>
              <a:rPr lang="en-US" sz="1800" kern="1200" dirty="0">
                <a:cs typeface="+mn-cs"/>
              </a:rPr>
              <a:t>) </a:t>
            </a:r>
            <a:r>
              <a:rPr lang="en-US" sz="1800" kern="1200" noProof="0" dirty="0">
                <a:cs typeface="+mn-cs"/>
              </a:rPr>
              <a:t>on campus, which provides low-priced housing</a:t>
            </a:r>
          </a:p>
          <a:p>
            <a:pPr marL="349597" indent="-342900">
              <a:spcBef>
                <a:spcPts val="53"/>
              </a:spcBef>
              <a:buFont typeface="Wingdings" pitchFamily="2" charset="2"/>
              <a:buChar char="§"/>
            </a:pPr>
            <a:r>
              <a:rPr lang="en-US" sz="1800" kern="1200" noProof="0" dirty="0">
                <a:cs typeface="+mn-cs"/>
              </a:rPr>
              <a:t>The University’s </a:t>
            </a:r>
            <a:r>
              <a:rPr lang="en-US" sz="1800" kern="1200" noProof="0" dirty="0">
                <a:cs typeface="+mn-cs"/>
                <a:hlinkClick r:id="rId4"/>
              </a:rPr>
              <a:t>Accommodation Support </a:t>
            </a:r>
            <a:r>
              <a:rPr lang="en-US" sz="1800" kern="1200" noProof="0" dirty="0">
                <a:cs typeface="+mn-cs"/>
              </a:rPr>
              <a:t>provides information and guidance on the housing market in Göttingen</a:t>
            </a:r>
          </a:p>
          <a:p>
            <a:pPr marL="6697" indent="0">
              <a:spcBef>
                <a:spcPts val="53"/>
              </a:spcBef>
              <a:buClrTx/>
              <a:buNone/>
            </a:pPr>
            <a:endParaRPr lang="en-US" sz="1800" kern="1200" noProof="0" dirty="0">
              <a:solidFill>
                <a:schemeClr val="tx2">
                  <a:lumMod val="60000"/>
                  <a:lumOff val="40000"/>
                </a:schemeClr>
              </a:solidFill>
              <a:cs typeface="+mn-cs"/>
            </a:endParaRPr>
          </a:p>
        </p:txBody>
      </p:sp>
      <p:sp>
        <p:nvSpPr>
          <p:cNvPr id="114" name="Fußzeilenplatzhalter 113"/>
          <p:cNvSpPr>
            <a:spLocks noGrp="1"/>
          </p:cNvSpPr>
          <p:nvPr>
            <p:ph type="ftr" sz="quarter" idx="3"/>
          </p:nvPr>
        </p:nvSpPr>
        <p:spPr/>
        <p:txBody>
          <a:bodyPr/>
          <a:lstStyle/>
          <a:p>
            <a:r>
              <a:rPr lang="de-DE" spc="-5" dirty="0"/>
              <a:t>Welcome </a:t>
            </a:r>
            <a:r>
              <a:rPr lang="de-DE" spc="-5" dirty="0" err="1"/>
              <a:t>to</a:t>
            </a:r>
            <a:r>
              <a:rPr lang="de-DE" spc="-5" dirty="0"/>
              <a:t> Göttingen</a:t>
            </a:r>
            <a:endParaRPr lang="de-DE" dirty="0"/>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8</a:t>
            </a:fld>
            <a:endParaRPr lang="de-DE" dirty="0"/>
          </a:p>
        </p:txBody>
      </p:sp>
      <p:sp>
        <p:nvSpPr>
          <p:cNvPr id="9" name="Textplatzhalter 8"/>
          <p:cNvSpPr>
            <a:spLocks noGrp="1"/>
          </p:cNvSpPr>
          <p:nvPr>
            <p:ph type="body" sz="quarter" idx="12"/>
          </p:nvPr>
        </p:nvSpPr>
        <p:spPr>
          <a:xfrm>
            <a:off x="6795675" y="267494"/>
            <a:ext cx="2129730" cy="369332"/>
          </a:xfrm>
        </p:spPr>
        <p:txBody>
          <a:bodyPr/>
          <a:lstStyle/>
          <a:p>
            <a:r>
              <a:rPr lang="en-US" noProof="0" dirty="0"/>
              <a:t>Göttingen International</a:t>
            </a:r>
          </a:p>
          <a:p>
            <a:endParaRPr lang="en-US" noProof="0" dirty="0"/>
          </a:p>
        </p:txBody>
      </p:sp>
      <p:pic>
        <p:nvPicPr>
          <p:cNvPr id="1032" name="Picture 8" descr="Free ai generated woman laptop illustration">
            <a:extLst>
              <a:ext uri="{FF2B5EF4-FFF2-40B4-BE49-F238E27FC236}">
                <a16:creationId xmlns:a16="http://schemas.microsoft.com/office/drawing/2014/main" id="{3F31B60C-A620-4217-A0DB-00E69E96FF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1159245"/>
            <a:ext cx="2971818" cy="1367758"/>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D3CA26EB-B96C-466A-9453-E28398C33CA2}"/>
              </a:ext>
            </a:extLst>
          </p:cNvPr>
          <p:cNvSpPr txBox="1"/>
          <p:nvPr/>
        </p:nvSpPr>
        <p:spPr>
          <a:xfrm>
            <a:off x="884292" y="3363838"/>
            <a:ext cx="7750463" cy="2746906"/>
          </a:xfrm>
          <a:prstGeom prst="rect">
            <a:avLst/>
          </a:prstGeom>
        </p:spPr>
        <p:txBody>
          <a:bodyPr lIns="0" tIns="0" rIns="0" bIns="0"/>
          <a:lstStyle>
            <a:lvl1pPr marL="349597" indent="-342900">
              <a:spcBef>
                <a:spcPts val="53"/>
              </a:spcBef>
              <a:spcAft>
                <a:spcPts val="377"/>
              </a:spcAft>
              <a:buClr>
                <a:schemeClr val="tx2"/>
              </a:buClr>
              <a:buSzPct val="104000"/>
              <a:buFont typeface="Wingdings" pitchFamily="2" charset="2"/>
              <a:buChar char="§"/>
              <a:defRPr sz="2000" b="0" i="0" baseline="0">
                <a:solidFill>
                  <a:schemeClr val="accent6"/>
                </a:solidFill>
                <a:latin typeface="+mj-lt"/>
              </a:defRPr>
            </a:lvl1pPr>
            <a:lvl2pPr marL="286984"/>
            <a:lvl3pPr marL="573969"/>
            <a:lvl4pPr marL="860953"/>
            <a:lvl5pPr marL="1147938"/>
            <a:lvl6pPr marL="1434921"/>
            <a:lvl7pPr marL="1721907"/>
            <a:lvl8pPr marL="2008891"/>
            <a:lvl9pPr marL="2295876"/>
          </a:lstStyle>
          <a:p>
            <a:r>
              <a:rPr lang="en-US" sz="1800" dirty="0"/>
              <a:t>For detailed information about housing and finding accommodation in Göttingen, join us for the info session: </a:t>
            </a:r>
          </a:p>
          <a:p>
            <a:pPr marL="867651" lvl="6" indent="-55916">
              <a:spcBef>
                <a:spcPts val="53"/>
              </a:spcBef>
              <a:spcAft>
                <a:spcPts val="377"/>
              </a:spcAft>
              <a:buClr>
                <a:schemeClr val="tx2"/>
              </a:buClr>
              <a:buSzPct val="104000"/>
            </a:pPr>
            <a:r>
              <a:rPr lang="en-US" sz="1800" dirty="0">
                <a:solidFill>
                  <a:schemeClr val="tx2"/>
                </a:solidFill>
                <a:latin typeface="+mj-lt"/>
              </a:rPr>
              <a:t>“Living in Göttingen”</a:t>
            </a:r>
          </a:p>
          <a:p>
            <a:pPr marL="867651" lvl="6">
              <a:spcBef>
                <a:spcPts val="53"/>
              </a:spcBef>
              <a:spcAft>
                <a:spcPts val="377"/>
              </a:spcAft>
              <a:buClr>
                <a:schemeClr val="tx2"/>
              </a:buClr>
              <a:buSzPct val="104000"/>
            </a:pPr>
            <a:r>
              <a:rPr lang="en-US" sz="1800" dirty="0">
                <a:solidFill>
                  <a:schemeClr val="tx2"/>
                </a:solidFill>
                <a:latin typeface="+mj-lt"/>
              </a:rPr>
              <a:t>Thursday, 25.09.2025 | 2:00 - 3:00 pm (CET)</a:t>
            </a:r>
          </a:p>
        </p:txBody>
      </p:sp>
    </p:spTree>
    <p:extLst>
      <p:ext uri="{BB962C8B-B14F-4D97-AF65-F5344CB8AC3E}">
        <p14:creationId xmlns:p14="http://schemas.microsoft.com/office/powerpoint/2010/main" val="1511971523"/>
      </p:ext>
    </p:extLst>
  </p:cSld>
  <p:clrMapOvr>
    <a:masterClrMapping/>
  </p:clrMapOvr>
  <mc:AlternateContent xmlns:mc="http://schemas.openxmlformats.org/markup-compatibility/2006" xmlns:p14="http://schemas.microsoft.com/office/powerpoint/2010/main">
    <mc:Choice Requires="p14">
      <p:transition p14:dur="0" advTm="75993"/>
    </mc:Choice>
    <mc:Fallback xmlns="">
      <p:transition advTm="7599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A979049-10DA-462F-8017-E4C95A3C950A}"/>
              </a:ext>
            </a:extLst>
          </p:cNvPr>
          <p:cNvPicPr>
            <a:picLocks noChangeAspect="1"/>
          </p:cNvPicPr>
          <p:nvPr/>
        </p:nvPicPr>
        <p:blipFill rotWithShape="1">
          <a:blip r:embed="rId3">
            <a:extLst>
              <a:ext uri="{28A0092B-C50C-407E-A947-70E740481C1C}">
                <a14:useLocalDpi xmlns:a14="http://schemas.microsoft.com/office/drawing/2010/main" val="0"/>
              </a:ext>
            </a:extLst>
          </a:blip>
          <a:srcRect t="8218"/>
          <a:stretch/>
        </p:blipFill>
        <p:spPr>
          <a:xfrm>
            <a:off x="5220072" y="1021528"/>
            <a:ext cx="3805104" cy="3479933"/>
          </a:xfrm>
          <a:prstGeom prst="rect">
            <a:avLst/>
          </a:prstGeom>
        </p:spPr>
      </p:pic>
      <p:sp>
        <p:nvSpPr>
          <p:cNvPr id="62" name="object 62"/>
          <p:cNvSpPr txBox="1">
            <a:spLocks noGrp="1"/>
          </p:cNvSpPr>
          <p:nvPr>
            <p:ph type="title"/>
          </p:nvPr>
        </p:nvSpPr>
        <p:spPr>
          <a:xfrm>
            <a:off x="467544" y="949434"/>
            <a:ext cx="7623279" cy="369332"/>
          </a:xfrm>
        </p:spPr>
        <p:txBody>
          <a:bodyPr/>
          <a:lstStyle/>
          <a:p>
            <a:r>
              <a:rPr lang="en-US" sz="2400" noProof="0" dirty="0"/>
              <a:t>Traveling to Göttingen</a:t>
            </a:r>
          </a:p>
        </p:txBody>
      </p:sp>
      <p:sp>
        <p:nvSpPr>
          <p:cNvPr id="61" name="object 61"/>
          <p:cNvSpPr txBox="1">
            <a:spLocks noGrp="1"/>
          </p:cNvSpPr>
          <p:nvPr>
            <p:ph type="body" idx="1"/>
          </p:nvPr>
        </p:nvSpPr>
        <p:spPr>
          <a:xfrm>
            <a:off x="983926" y="1432131"/>
            <a:ext cx="5811749" cy="2978386"/>
          </a:xfrm>
        </p:spPr>
        <p:txBody>
          <a:bodyPr/>
          <a:lstStyle/>
          <a:p>
            <a:pPr>
              <a:buFont typeface="Wingdings" panose="05000000000000000000" pitchFamily="2" charset="2"/>
              <a:buChar char="§"/>
            </a:pPr>
            <a:r>
              <a:rPr lang="en-US" sz="1800" kern="1200" noProof="0" dirty="0">
                <a:cs typeface="+mn-cs"/>
              </a:rPr>
              <a:t>Göttingen is located in the center of Germany:</a:t>
            </a:r>
            <a:endParaRPr lang="en-US" sz="1800" noProof="0" dirty="0"/>
          </a:p>
          <a:p>
            <a:pPr>
              <a:buFont typeface="Wingdings" panose="05000000000000000000" pitchFamily="2" charset="2"/>
              <a:buChar char="§"/>
            </a:pPr>
            <a:r>
              <a:rPr lang="en-US" sz="1800" noProof="0" dirty="0"/>
              <a:t>Airplane</a:t>
            </a:r>
          </a:p>
          <a:p>
            <a:pPr marL="859719" lvl="2" indent="-285750">
              <a:buClr>
                <a:schemeClr val="tx2"/>
              </a:buClr>
              <a:buFont typeface="Wingdings" panose="05000000000000000000" pitchFamily="2" charset="2"/>
              <a:buChar char="§"/>
            </a:pPr>
            <a:r>
              <a:rPr lang="en-US" noProof="0" dirty="0">
                <a:solidFill>
                  <a:schemeClr val="accent6"/>
                </a:solidFill>
              </a:rPr>
              <a:t>Airport Hanover – 140 km</a:t>
            </a:r>
          </a:p>
          <a:p>
            <a:pPr marL="859719" lvl="2" indent="-285750">
              <a:buClr>
                <a:schemeClr val="tx2"/>
              </a:buClr>
              <a:buFont typeface="Wingdings" panose="05000000000000000000" pitchFamily="2" charset="2"/>
              <a:buChar char="§"/>
            </a:pPr>
            <a:r>
              <a:rPr lang="en-US" noProof="0" dirty="0">
                <a:solidFill>
                  <a:schemeClr val="accent6"/>
                </a:solidFill>
              </a:rPr>
              <a:t>Airport Frankfurt – 260 km</a:t>
            </a:r>
          </a:p>
          <a:p>
            <a:pPr marL="859719" lvl="2" indent="-285750">
              <a:buClr>
                <a:schemeClr val="tx2"/>
              </a:buClr>
              <a:buFont typeface="Wingdings" panose="05000000000000000000" pitchFamily="2" charset="2"/>
              <a:buChar char="§"/>
            </a:pPr>
            <a:endParaRPr lang="en-US" noProof="0" dirty="0">
              <a:solidFill>
                <a:schemeClr val="accent6"/>
              </a:solidFill>
            </a:endParaRPr>
          </a:p>
          <a:p>
            <a:pPr>
              <a:buFont typeface="Wingdings" panose="05000000000000000000" pitchFamily="2" charset="2"/>
              <a:buChar char="§"/>
            </a:pPr>
            <a:r>
              <a:rPr lang="en-US" sz="1800" noProof="0" dirty="0"/>
              <a:t>Train (ICE, IC, </a:t>
            </a:r>
            <a:r>
              <a:rPr lang="en-US" sz="1800" noProof="0" dirty="0" err="1"/>
              <a:t>Interregio</a:t>
            </a:r>
            <a:r>
              <a:rPr lang="en-US" sz="1800" noProof="0" dirty="0"/>
              <a:t>)</a:t>
            </a:r>
          </a:p>
          <a:p>
            <a:pPr marL="859719" lvl="2" indent="-285750">
              <a:buClr>
                <a:schemeClr val="tx2"/>
              </a:buClr>
              <a:buFont typeface="Wingdings" panose="05000000000000000000" pitchFamily="2" charset="2"/>
              <a:buChar char="§"/>
            </a:pPr>
            <a:r>
              <a:rPr lang="en-US" noProof="0" dirty="0">
                <a:solidFill>
                  <a:schemeClr val="accent6"/>
                </a:solidFill>
              </a:rPr>
              <a:t>Hanover (approx. 30 -60 Min.)</a:t>
            </a:r>
          </a:p>
          <a:p>
            <a:pPr marL="859719" lvl="2" indent="-285750">
              <a:buClr>
                <a:schemeClr val="tx2"/>
              </a:buClr>
              <a:buFont typeface="Wingdings" panose="05000000000000000000" pitchFamily="2" charset="2"/>
              <a:buChar char="§"/>
            </a:pPr>
            <a:r>
              <a:rPr lang="en-US" noProof="0" dirty="0">
                <a:solidFill>
                  <a:schemeClr val="accent6"/>
                </a:solidFill>
              </a:rPr>
              <a:t>Frankfurt (approx. 2 Hours)</a:t>
            </a:r>
          </a:p>
          <a:p>
            <a:pPr marL="859719" lvl="2" indent="-285750">
              <a:buClr>
                <a:schemeClr val="tx2"/>
              </a:buClr>
              <a:buFont typeface="Wingdings" panose="05000000000000000000" pitchFamily="2" charset="2"/>
              <a:buChar char="§"/>
            </a:pPr>
            <a:r>
              <a:rPr lang="en-US" sz="1800" dirty="0">
                <a:solidFill>
                  <a:schemeClr val="accent6"/>
                </a:solidFill>
                <a:hlinkClick r:id="rId4"/>
              </a:rPr>
              <a:t>www.bahn.de </a:t>
            </a:r>
            <a:endParaRPr lang="en-US" sz="1800" noProof="0" dirty="0">
              <a:solidFill>
                <a:schemeClr val="accent6"/>
              </a:solidFill>
            </a:endParaRPr>
          </a:p>
          <a:p>
            <a:pPr>
              <a:buFont typeface="Wingdings" panose="05000000000000000000" pitchFamily="2" charset="2"/>
              <a:buChar char="§"/>
            </a:pPr>
            <a:r>
              <a:rPr lang="en-US" sz="1800" noProof="0" dirty="0"/>
              <a:t>Bus</a:t>
            </a:r>
          </a:p>
          <a:p>
            <a:pPr marL="859719" lvl="2" indent="-285750">
              <a:buClr>
                <a:schemeClr val="tx2"/>
              </a:buClr>
              <a:buFont typeface="Wingdings" panose="05000000000000000000" pitchFamily="2" charset="2"/>
              <a:buChar char="§"/>
            </a:pPr>
            <a:r>
              <a:rPr lang="en-US" noProof="0" dirty="0">
                <a:solidFill>
                  <a:schemeClr val="accent6"/>
                </a:solidFill>
              </a:rPr>
              <a:t>Flixbus (</a:t>
            </a:r>
            <a:r>
              <a:rPr lang="de-DE" noProof="0" dirty="0">
                <a:solidFill>
                  <a:schemeClr val="accent6"/>
                </a:solidFill>
                <a:hlinkClick r:id="rId5"/>
              </a:rPr>
              <a:t>www.flixbus.de</a:t>
            </a:r>
            <a:r>
              <a:rPr lang="de-DE" noProof="0" dirty="0">
                <a:solidFill>
                  <a:schemeClr val="accent6"/>
                </a:solidFill>
              </a:rPr>
              <a:t> )</a:t>
            </a:r>
            <a:endParaRPr lang="en-US" noProof="0" dirty="0">
              <a:solidFill>
                <a:schemeClr val="accent6"/>
              </a:solidFill>
            </a:endParaRPr>
          </a:p>
          <a:p>
            <a:pPr marL="859719" lvl="2" indent="-285750">
              <a:buClr>
                <a:schemeClr val="tx2"/>
              </a:buClr>
              <a:buFont typeface="Wingdings" panose="05000000000000000000" pitchFamily="2" charset="2"/>
              <a:buChar char="§"/>
            </a:pPr>
            <a:endParaRPr lang="en-US" noProof="0" dirty="0">
              <a:solidFill>
                <a:schemeClr val="accent6"/>
              </a:solidFill>
            </a:endParaRPr>
          </a:p>
          <a:p>
            <a:pPr lvl="2">
              <a:buFont typeface="Wingdings" panose="05000000000000000000" pitchFamily="2" charset="2"/>
              <a:buChar char="ü"/>
            </a:pPr>
            <a:endParaRPr lang="en-US" sz="2100" noProof="0" dirty="0"/>
          </a:p>
          <a:p>
            <a:endParaRPr lang="en-US" sz="1800" noProof="0" dirty="0"/>
          </a:p>
          <a:p>
            <a:endParaRPr lang="en-US" sz="1800" noProof="0" dirty="0"/>
          </a:p>
          <a:p>
            <a:pPr indent="0">
              <a:buNone/>
            </a:pPr>
            <a:endParaRPr lang="en-US" sz="1800" noProof="0" dirty="0"/>
          </a:p>
          <a:p>
            <a:pPr indent="0">
              <a:buNone/>
            </a:pPr>
            <a:endParaRPr lang="en-US" sz="1800" noProof="0" dirty="0"/>
          </a:p>
        </p:txBody>
      </p:sp>
      <p:sp>
        <p:nvSpPr>
          <p:cNvPr id="114" name="Fußzeilenplatzhalter 113"/>
          <p:cNvSpPr>
            <a:spLocks noGrp="1"/>
          </p:cNvSpPr>
          <p:nvPr>
            <p:ph type="ftr" sz="quarter" idx="3"/>
          </p:nvPr>
        </p:nvSpPr>
        <p:spPr/>
        <p:txBody>
          <a:bodyPr/>
          <a:lstStyle/>
          <a:p>
            <a:r>
              <a:rPr lang="de-DE" dirty="0"/>
              <a:t>Welcome </a:t>
            </a:r>
            <a:r>
              <a:rPr lang="de-DE" dirty="0" err="1"/>
              <a:t>to</a:t>
            </a:r>
            <a:r>
              <a:rPr lang="de-DE" dirty="0"/>
              <a:t> Göttingen</a:t>
            </a:r>
          </a:p>
        </p:txBody>
      </p:sp>
      <p:sp>
        <p:nvSpPr>
          <p:cNvPr id="112" name="Datumsplatzhalter 111"/>
          <p:cNvSpPr>
            <a:spLocks noGrp="1"/>
          </p:cNvSpPr>
          <p:nvPr>
            <p:ph type="dt" sz="half" idx="2"/>
          </p:nvPr>
        </p:nvSpPr>
        <p:spPr/>
        <p:txBody>
          <a:bodyPr/>
          <a:lstStyle/>
          <a:p>
            <a:r>
              <a:rPr lang="de-DE"/>
              <a:t>22.09.2025</a:t>
            </a:r>
            <a:endParaRPr lang="en-US" dirty="0"/>
          </a:p>
        </p:txBody>
      </p:sp>
      <p:sp>
        <p:nvSpPr>
          <p:cNvPr id="113" name="Foliennummernplatzhalter 112"/>
          <p:cNvSpPr>
            <a:spLocks noGrp="1"/>
          </p:cNvSpPr>
          <p:nvPr>
            <p:ph type="sldNum" sz="quarter" idx="4"/>
          </p:nvPr>
        </p:nvSpPr>
        <p:spPr/>
        <p:txBody>
          <a:bodyPr/>
          <a:lstStyle/>
          <a:p>
            <a:fld id="{B6F15528-21DE-4FAA-801E-634DDDAF4B2B}" type="slidenum">
              <a:rPr lang="de-DE" smtClean="0"/>
              <a:pPr/>
              <a:t>9</a:t>
            </a:fld>
            <a:endParaRPr lang="de-DE" dirty="0"/>
          </a:p>
        </p:txBody>
      </p:sp>
      <p:sp>
        <p:nvSpPr>
          <p:cNvPr id="10" name="Textplatzhalter 8"/>
          <p:cNvSpPr>
            <a:spLocks noGrp="1"/>
          </p:cNvSpPr>
          <p:nvPr>
            <p:ph type="body" sz="quarter" idx="12"/>
          </p:nvPr>
        </p:nvSpPr>
        <p:spPr>
          <a:xfrm>
            <a:off x="6795675" y="293749"/>
            <a:ext cx="2129730" cy="369332"/>
          </a:xfrm>
        </p:spPr>
        <p:txBody>
          <a:bodyPr/>
          <a:lstStyle/>
          <a:p>
            <a:r>
              <a:rPr lang="en-US" noProof="0" dirty="0"/>
              <a:t>Göttingen International</a:t>
            </a:r>
          </a:p>
          <a:p>
            <a:endParaRPr lang="en-US" noProof="0" dirty="0"/>
          </a:p>
        </p:txBody>
      </p:sp>
      <p:sp>
        <p:nvSpPr>
          <p:cNvPr id="9" name="Ellipse 8">
            <a:extLst>
              <a:ext uri="{FF2B5EF4-FFF2-40B4-BE49-F238E27FC236}">
                <a16:creationId xmlns:a16="http://schemas.microsoft.com/office/drawing/2014/main" id="{B7DF7275-53C2-49A1-96E7-311C7532074C}"/>
              </a:ext>
            </a:extLst>
          </p:cNvPr>
          <p:cNvSpPr/>
          <p:nvPr/>
        </p:nvSpPr>
        <p:spPr>
          <a:xfrm>
            <a:off x="6077386" y="3032549"/>
            <a:ext cx="64807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3051930F-4C06-40F9-BC2F-AA9C699DDD49}"/>
              </a:ext>
            </a:extLst>
          </p:cNvPr>
          <p:cNvSpPr/>
          <p:nvPr/>
        </p:nvSpPr>
        <p:spPr>
          <a:xfrm>
            <a:off x="6401422" y="1509856"/>
            <a:ext cx="64807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7240158"/>
      </p:ext>
    </p:extLst>
  </p:cSld>
  <p:clrMapOvr>
    <a:masterClrMapping/>
  </p:clrMapOvr>
</p:sld>
</file>

<file path=ppt/theme/theme1.xml><?xml version="1.0" encoding="utf-8"?>
<a:theme xmlns:a="http://schemas.openxmlformats.org/drawingml/2006/main" name="Office Theme">
  <a:themeElements>
    <a:clrScheme name="Farben Uni Göttingen">
      <a:dk1>
        <a:sysClr val="windowText" lastClr="000000"/>
      </a:dk1>
      <a:lt1>
        <a:sysClr val="window" lastClr="FFFFFF"/>
      </a:lt1>
      <a:dk2>
        <a:srgbClr val="005F9B"/>
      </a:dk2>
      <a:lt2>
        <a:srgbClr val="50A5D2"/>
      </a:lt2>
      <a:accent1>
        <a:srgbClr val="153268"/>
      </a:accent1>
      <a:accent2>
        <a:srgbClr val="3B3B3A"/>
      </a:accent2>
      <a:accent3>
        <a:srgbClr val="84BFEA"/>
      </a:accent3>
      <a:accent4>
        <a:srgbClr val="EAE2D8"/>
      </a:accent4>
      <a:accent5>
        <a:srgbClr val="F6F4F0"/>
      </a:accent5>
      <a:accent6>
        <a:srgbClr val="575756"/>
      </a:accent6>
      <a:hlink>
        <a:srgbClr val="0033CC"/>
      </a:hlink>
      <a:folHlink>
        <a:srgbClr val="6600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3825</Words>
  <Application>Microsoft Office PowerPoint</Application>
  <PresentationFormat>Bildschirmpräsentation (16:9)</PresentationFormat>
  <Paragraphs>503</Paragraphs>
  <Slides>30</Slides>
  <Notes>28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30</vt:i4>
      </vt:variant>
    </vt:vector>
  </HeadingPairs>
  <TitlesOfParts>
    <vt:vector size="41" baseType="lpstr">
      <vt:lpstr>72 Monospace</vt:lpstr>
      <vt:lpstr>Agency FB</vt:lpstr>
      <vt:lpstr>Arial</vt:lpstr>
      <vt:lpstr>Barrio</vt:lpstr>
      <vt:lpstr>Broadway</vt:lpstr>
      <vt:lpstr>Cabin Sketch</vt:lpstr>
      <vt:lpstr>Calibri</vt:lpstr>
      <vt:lpstr>Gill Sans MT</vt:lpstr>
      <vt:lpstr>Times New Roman</vt:lpstr>
      <vt:lpstr>Wingdings</vt:lpstr>
      <vt:lpstr>Office Theme</vt:lpstr>
      <vt:lpstr>Welcome to the  University of Göttingen</vt:lpstr>
      <vt:lpstr>1. Traveling to    </vt:lpstr>
      <vt:lpstr>1. Traveling to Göttingen</vt:lpstr>
      <vt:lpstr>Important preparations!</vt:lpstr>
      <vt:lpstr>Late arrivals</vt:lpstr>
      <vt:lpstr>Finances – Cost of living</vt:lpstr>
      <vt:lpstr>Student Jobs</vt:lpstr>
      <vt:lpstr>Searching for Accommodation</vt:lpstr>
      <vt:lpstr>Traveling to Göttingen</vt:lpstr>
      <vt:lpstr>Buddy Service </vt:lpstr>
      <vt:lpstr>Phone, internet &amp; electricity</vt:lpstr>
      <vt:lpstr>2. Arrival</vt:lpstr>
      <vt:lpstr>Registration with the City of Göttingen</vt:lpstr>
      <vt:lpstr>Residence permit</vt:lpstr>
      <vt:lpstr>Opening a Giro bank account</vt:lpstr>
      <vt:lpstr>Medical care and emergencies</vt:lpstr>
      <vt:lpstr>Security on campus</vt:lpstr>
      <vt:lpstr>Subject specific orientation in the faculties</vt:lpstr>
      <vt:lpstr>Welcome Event for international students – 15. October 2025</vt:lpstr>
      <vt:lpstr>3. Activities in Göttingen</vt:lpstr>
      <vt:lpstr>Cafeterias on campus</vt:lpstr>
      <vt:lpstr>Mobility in and around Göttingen – Go by Bike!</vt:lpstr>
      <vt:lpstr>Uses for your student ID card</vt:lpstr>
      <vt:lpstr>Excursions</vt:lpstr>
      <vt:lpstr>Learning languages &amp; soft skills</vt:lpstr>
      <vt:lpstr>Foyer International</vt:lpstr>
      <vt:lpstr>InDiGU-PLUS</vt:lpstr>
      <vt:lpstr>PowerPoint-Präsentation</vt:lpstr>
      <vt:lpstr>PowerPoint-Präsentation</vt:lpstr>
      <vt:lpstr>Enjoy Göttingen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Lange, Regina (ZVW);Voss, Christine</dc:creator>
  <cp:lastModifiedBy>Isloorkar, Nandita Vinay</cp:lastModifiedBy>
  <cp:revision>303</cp:revision>
  <dcterms:created xsi:type="dcterms:W3CDTF">2017-08-09T09:33:14Z</dcterms:created>
  <dcterms:modified xsi:type="dcterms:W3CDTF">2025-09-22T12:29:10Z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2016-08-08T00:00:00Z</vt:filetime>
  </property>
  <property fmtid="{D5CDD505-2E9C-101B-9397-08002B2CF9AE}" pid="3" name="Creator">
    <vt:lpwstr>Adobe InDesign CC 2015 (Macintosh)</vt:lpwstr>
  </property>
  <property fmtid="{D5CDD505-2E9C-101B-9397-08002B2CF9AE}" pid="4" name="LastSaved">
    <vt:filetime>2016-08-08T00:00:00Z</vt:filetime>
  </property>
</Properties>
</file>